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96" y="-4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349835AA-BA01-4CE9-8A39-981401B8BD01}"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2F4E9BF-9492-463E-B0B3-28710B413C35}"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49835AA-BA01-4CE9-8A39-981401B8BD01}"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2F4E9BF-9492-463E-B0B3-28710B413C35}"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49835AA-BA01-4CE9-8A39-981401B8BD01}"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2F4E9BF-9492-463E-B0B3-28710B413C35}"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49835AA-BA01-4CE9-8A39-981401B8BD01}"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2F4E9BF-9492-463E-B0B3-28710B413C35}"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349835AA-BA01-4CE9-8A39-981401B8BD01}"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2F4E9BF-9492-463E-B0B3-28710B413C35}"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349835AA-BA01-4CE9-8A39-981401B8BD01}" type="datetimeFigureOut">
              <a:rPr lang="nl-NL" smtClean="0"/>
              <a:t>11-12-2014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2F4E9BF-9492-463E-B0B3-28710B413C35}"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349835AA-BA01-4CE9-8A39-981401B8BD01}" type="datetimeFigureOut">
              <a:rPr lang="nl-NL" smtClean="0"/>
              <a:t>11-12-2014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2F4E9BF-9492-463E-B0B3-28710B413C35}"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349835AA-BA01-4CE9-8A39-981401B8BD01}" type="datetimeFigureOut">
              <a:rPr lang="nl-NL" smtClean="0"/>
              <a:t>11-12-2014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2F4E9BF-9492-463E-B0B3-28710B413C35}"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349835AA-BA01-4CE9-8A39-981401B8BD01}" type="datetimeFigureOut">
              <a:rPr lang="nl-NL" smtClean="0"/>
              <a:t>11-12-2014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2F4E9BF-9492-463E-B0B3-28710B413C35}"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49835AA-BA01-4CE9-8A39-981401B8BD01}" type="datetimeFigureOut">
              <a:rPr lang="nl-NL" smtClean="0"/>
              <a:t>11-12-2014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2F4E9BF-9492-463E-B0B3-28710B413C35}"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49835AA-BA01-4CE9-8A39-981401B8BD01}" type="datetimeFigureOut">
              <a:rPr lang="nl-NL" smtClean="0"/>
              <a:t>11-12-2014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2F4E9BF-9492-463E-B0B3-28710B413C35}"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tileRect/>
        </a:gra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9835AA-BA01-4CE9-8A39-981401B8BD01}" type="datetimeFigureOut">
              <a:rPr lang="nl-NL" smtClean="0"/>
              <a:t>11-12-2014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F4E9BF-9492-463E-B0B3-28710B413C35}"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bioplek.org/animaties/afweer/antistoffenx.html" TargetMode="External"/><Relationship Id="rId2" Type="http://schemas.openxmlformats.org/officeDocument/2006/relationships/hyperlink" Target="http://www.bioplek.org/animaties/afweer/antistoffen.html" TargetMode="External"/><Relationship Id="rId1" Type="http://schemas.openxmlformats.org/officeDocument/2006/relationships/slideLayout" Target="../slideLayouts/slideLayout2.xml"/><Relationship Id="rId4" Type="http://schemas.openxmlformats.org/officeDocument/2006/relationships/hyperlink" Target="http://www.schooltv.nl/video/antistoffen-een-geraffineerd-wapen/"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bioplek.org/animaties/afweer/Tlymfocytenx.html" TargetMode="External"/><Relationship Id="rId2" Type="http://schemas.openxmlformats.org/officeDocument/2006/relationships/hyperlink" Target="http://www.bioplek.org/animaties/afweer/Tlymfocyten.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10voorbiologie.nl/index.php?cat=9&amp;id=783&amp;par=806&amp;sub=815"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bioplek.org/animaties/afweer/macrofagen.html"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schooltv.nl/video/t-en-b-cellen-de-wapenfabriek-wordt-actie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10voorbiologie.nl/index.php?cat=9&amp;id=783&amp;par=80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bioplek.org/animaties/afweer/Blymfocytenx.html" TargetMode="External"/><Relationship Id="rId2" Type="http://schemas.openxmlformats.org/officeDocument/2006/relationships/hyperlink" Target="http://www.bioplek.org/animaties/afweer/Blymfocyten.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21.5  Derde </a:t>
            </a:r>
            <a:r>
              <a:rPr lang="nl-NL" sz="3200" b="1" dirty="0" smtClean="0"/>
              <a:t>afweerlinie 1</a:t>
            </a:r>
            <a:endParaRPr lang="nl-NL" sz="3200" dirty="0"/>
          </a:p>
        </p:txBody>
      </p:sp>
      <p:sp>
        <p:nvSpPr>
          <p:cNvPr id="3" name="Tijdelijke aanduiding voor inhoud 2"/>
          <p:cNvSpPr>
            <a:spLocks noGrp="1"/>
          </p:cNvSpPr>
          <p:nvPr>
            <p:ph idx="1"/>
          </p:nvPr>
        </p:nvSpPr>
        <p:spPr>
          <a:xfrm>
            <a:off x="457200" y="1052736"/>
            <a:ext cx="8229600" cy="5688632"/>
          </a:xfrm>
        </p:spPr>
        <p:txBody>
          <a:bodyPr>
            <a:normAutofit fontScale="77500" lnSpcReduction="20000"/>
          </a:bodyPr>
          <a:lstStyle/>
          <a:p>
            <a:r>
              <a:rPr lang="nl-NL" dirty="0" smtClean="0"/>
              <a:t>De tweede afweerlinie is soms niet sterk genoeg om de ziekteverwekkers uit het lichaam te krijgen. In dat geval worden de hulptroepen van de derde afweerlinie ingeschakeld. Dat is de </a:t>
            </a:r>
            <a:r>
              <a:rPr lang="nl-NL" b="1" dirty="0" smtClean="0"/>
              <a:t>specifieke afweer</a:t>
            </a:r>
            <a:r>
              <a:rPr lang="nl-NL" dirty="0" smtClean="0"/>
              <a:t>. </a:t>
            </a:r>
            <a:br>
              <a:rPr lang="nl-NL" dirty="0" smtClean="0"/>
            </a:br>
            <a:r>
              <a:rPr lang="nl-NL" dirty="0" smtClean="0"/>
              <a:t>Een ziekteverwekker, bijvoorbeeld het waterpokkenvirus, die in contact komt met de derde afweerlinie wordt door specifieke witte bloedcellen (</a:t>
            </a:r>
            <a:r>
              <a:rPr lang="nl-NL" b="1" dirty="0" smtClean="0"/>
              <a:t>lymfocyten</a:t>
            </a:r>
            <a:r>
              <a:rPr lang="nl-NL" dirty="0" smtClean="0"/>
              <a:t>) uitgeschakeld. Deze derde afweerlinie is gericht tegen specifieke ziekteverwekkers. Er zijn veel typen lymfocyten die ieder hun eigen taak hebben. Behalve directe uitschakeling door bepaalde </a:t>
            </a:r>
            <a:r>
              <a:rPr lang="nl-NL" dirty="0" err="1" smtClean="0"/>
              <a:t>lymfoctyen</a:t>
            </a:r>
            <a:r>
              <a:rPr lang="nl-NL" dirty="0" smtClean="0"/>
              <a:t> (</a:t>
            </a:r>
            <a:r>
              <a:rPr lang="nl-NL" dirty="0" err="1" smtClean="0"/>
              <a:t>T-cellen</a:t>
            </a:r>
            <a:r>
              <a:rPr lang="nl-NL" dirty="0" smtClean="0"/>
              <a:t>) zorgen andere lymfocyten (</a:t>
            </a:r>
            <a:r>
              <a:rPr lang="nl-NL" dirty="0" err="1" smtClean="0"/>
              <a:t>B-cellen</a:t>
            </a:r>
            <a:r>
              <a:rPr lang="nl-NL" dirty="0" smtClean="0"/>
              <a:t>) voor de vorming van </a:t>
            </a:r>
            <a:r>
              <a:rPr lang="nl-NL" b="1" dirty="0" smtClean="0"/>
              <a:t>antistoffen</a:t>
            </a:r>
            <a:r>
              <a:rPr lang="nl-NL" dirty="0" smtClean="0"/>
              <a:t>. De antistoffen zijn gericht tegen de ziekteverwekker. De weerstand tegen een bepaalde ziekteverwekker neemt toe bij herhaalde infectie, doordat er geheugencellen gevormd worden. Als je dan opnieuw wordt belaagd door het waterpokkenvirus, is het afweersysteem in staat het heel snel uit te schakelen</a:t>
            </a:r>
            <a:endParaRPr lang="nl-N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smtClean="0"/>
              <a:t>21.5.3. Meer over humorale </a:t>
            </a:r>
            <a:r>
              <a:rPr lang="nl-NL" sz="3200" b="1" dirty="0" err="1" smtClean="0"/>
              <a:t>immmuniteit</a:t>
            </a:r>
            <a:r>
              <a:rPr lang="nl-NL" sz="3200" b="1" dirty="0" smtClean="0"/>
              <a:t> 1</a:t>
            </a:r>
            <a:br>
              <a:rPr lang="nl-NL" sz="3200" b="1" dirty="0" smtClean="0"/>
            </a:br>
            <a:r>
              <a:rPr lang="nl-NL" sz="3200" b="1" dirty="0" smtClean="0"/>
              <a:t>Experiment met muizen 1 x klikken</a:t>
            </a:r>
            <a:endParaRPr lang="nl-NL" sz="3200" dirty="0"/>
          </a:p>
        </p:txBody>
      </p:sp>
      <p:pic>
        <p:nvPicPr>
          <p:cNvPr id="4" name="Tijdelijke aanduiding voor inhoud 3" descr="experiment muizen met tetanus inspuitingen.jpg"/>
          <p:cNvPicPr>
            <a:picLocks noGrp="1" noChangeAspect="1"/>
          </p:cNvPicPr>
          <p:nvPr>
            <p:ph idx="1"/>
          </p:nvPr>
        </p:nvPicPr>
        <p:blipFill>
          <a:blip r:embed="rId2" cstate="print"/>
          <a:stretch>
            <a:fillRect/>
          </a:stretch>
        </p:blipFill>
        <p:spPr>
          <a:xfrm>
            <a:off x="1259632" y="37082"/>
            <a:ext cx="6624736" cy="6795958"/>
          </a:xfr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21.5.4. Antistoffen 1</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nl-NL" sz="2400" dirty="0" smtClean="0"/>
              <a:t>Via </a:t>
            </a:r>
            <a:r>
              <a:rPr lang="nl-NL" sz="2400" dirty="0" err="1" smtClean="0"/>
              <a:t>biotechnologische</a:t>
            </a:r>
            <a:r>
              <a:rPr lang="nl-NL" sz="2400" dirty="0" smtClean="0"/>
              <a:t> onderzoekstechnieken hebben wetenschappers de structuur van antistoffen kunnen ophelderen. Een antistof is een </a:t>
            </a:r>
            <a:r>
              <a:rPr lang="nl-NL" sz="2400" dirty="0" err="1" smtClean="0"/>
              <a:t>Y-vormig</a:t>
            </a:r>
            <a:r>
              <a:rPr lang="nl-NL" sz="2400" dirty="0" smtClean="0"/>
              <a:t> molecuul. De vorm van de </a:t>
            </a:r>
            <a:r>
              <a:rPr lang="nl-NL" sz="2400" dirty="0" err="1" smtClean="0"/>
              <a:t>twee-armige</a:t>
            </a:r>
            <a:r>
              <a:rPr lang="nl-NL" sz="2400" dirty="0" smtClean="0"/>
              <a:t> uiteinden van het </a:t>
            </a:r>
            <a:r>
              <a:rPr lang="nl-NL" sz="2400" dirty="0" err="1" smtClean="0"/>
              <a:t>Y-vormig</a:t>
            </a:r>
            <a:r>
              <a:rPr lang="nl-NL" sz="2400" dirty="0" smtClean="0"/>
              <a:t> molecuul verschilt per antistof. Op die plaatsen gaan antistoffen een binding aan met een antigeen. Antistoffen passen op één type antigeen als een sleutel in een slot.</a:t>
            </a:r>
          </a:p>
          <a:p>
            <a:pPr>
              <a:buNone/>
            </a:pPr>
            <a:r>
              <a:rPr lang="nl-NL" sz="1800" i="1" dirty="0" smtClean="0"/>
              <a:t>De structuur van een antistofmolecuul</a:t>
            </a:r>
            <a:endParaRPr lang="nl-NL" sz="1800" dirty="0"/>
          </a:p>
        </p:txBody>
      </p:sp>
      <p:pic>
        <p:nvPicPr>
          <p:cNvPr id="4" name="Afbeelding 3" descr="antistof schematisch.jpg"/>
          <p:cNvPicPr>
            <a:picLocks noChangeAspect="1"/>
          </p:cNvPicPr>
          <p:nvPr/>
        </p:nvPicPr>
        <p:blipFill>
          <a:blip r:embed="rId2" cstate="print"/>
          <a:stretch>
            <a:fillRect/>
          </a:stretch>
        </p:blipFill>
        <p:spPr>
          <a:xfrm>
            <a:off x="5322883" y="3428999"/>
            <a:ext cx="3281565" cy="3235655"/>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21.5.4. Antistoffen 2</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pPr fontAlgn="t"/>
            <a:r>
              <a:rPr lang="nl-NL" sz="2400" b="1" dirty="0" smtClean="0"/>
              <a:t>Werking van antistoffen</a:t>
            </a:r>
            <a:r>
              <a:rPr lang="nl-NL" sz="2400" dirty="0" smtClean="0"/>
              <a:t/>
            </a:r>
            <a:br>
              <a:rPr lang="nl-NL" sz="2400" dirty="0" smtClean="0"/>
            </a:br>
            <a:r>
              <a:rPr lang="nl-NL" sz="2400" dirty="0" smtClean="0"/>
              <a:t>Antistoffen kunnen op verschillende manieren ongewenste indringers onschadelijk maken:</a:t>
            </a:r>
          </a:p>
          <a:p>
            <a:pPr fontAlgn="t"/>
            <a:r>
              <a:rPr lang="nl-NL" sz="2400" dirty="0" smtClean="0"/>
              <a:t>Antistoffen die op virussen gaan zitten, voorkómen dat virussen binden aan lichaamscellen. Ze kunnen de lichaamscellen daardoor niet </a:t>
            </a:r>
            <a:r>
              <a:rPr lang="nl-NL" sz="2400" dirty="0" err="1" smtClean="0"/>
              <a:t>binnendringen.Antistoffen</a:t>
            </a:r>
            <a:r>
              <a:rPr lang="nl-NL" sz="2400" dirty="0" smtClean="0"/>
              <a:t> kunnen zich hechten aan vreemde cellen en aan bacteriën, waardoor ze gaan klonteren en herkenbaar worden voor macrofagen. De klontering heet </a:t>
            </a:r>
            <a:r>
              <a:rPr lang="nl-NL" sz="2400" b="1" dirty="0" err="1" smtClean="0"/>
              <a:t>agglutinatie</a:t>
            </a:r>
            <a:r>
              <a:rPr lang="nl-NL" sz="2400" dirty="0" err="1" smtClean="0"/>
              <a:t>.Antistoffen</a:t>
            </a:r>
            <a:r>
              <a:rPr lang="nl-NL" sz="2400" dirty="0" smtClean="0"/>
              <a:t> kunnen aan bepaalde giftige stoffen binden en aan elkaar koppelen, waardoor ze vlokkerig worden, neerslaan en onwerkzaam worden.</a:t>
            </a:r>
          </a:p>
          <a:p>
            <a:endParaRPr lang="nl-NL"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21.5.4. Antistoffen 3</a:t>
            </a:r>
            <a:endParaRPr lang="nl-NL" sz="3200" dirty="0"/>
          </a:p>
        </p:txBody>
      </p:sp>
      <p:sp>
        <p:nvSpPr>
          <p:cNvPr id="3" name="Tijdelijke aanduiding voor inhoud 2"/>
          <p:cNvSpPr>
            <a:spLocks noGrp="1"/>
          </p:cNvSpPr>
          <p:nvPr>
            <p:ph idx="1"/>
          </p:nvPr>
        </p:nvSpPr>
        <p:spPr>
          <a:xfrm>
            <a:off x="457200" y="1412776"/>
            <a:ext cx="8229600" cy="5256584"/>
          </a:xfrm>
        </p:spPr>
        <p:txBody>
          <a:bodyPr>
            <a:normAutofit/>
          </a:bodyPr>
          <a:lstStyle/>
          <a:p>
            <a:r>
              <a:rPr lang="nl-NL" sz="2400" dirty="0" smtClean="0"/>
              <a:t>Ziekteverwekkers waaraan antistoffen zitten, kunnen beter </a:t>
            </a:r>
            <a:r>
              <a:rPr lang="nl-NL" sz="2400" dirty="0" err="1" smtClean="0"/>
              <a:t>gefagocyteerd</a:t>
            </a:r>
            <a:r>
              <a:rPr lang="nl-NL" sz="2400" dirty="0" smtClean="0"/>
              <a:t> worden door macrofagen</a:t>
            </a:r>
          </a:p>
          <a:p>
            <a:pPr>
              <a:buNone/>
            </a:pPr>
            <a:endParaRPr lang="nl-NL" sz="2400" dirty="0" smtClean="0"/>
          </a:p>
          <a:p>
            <a:r>
              <a:rPr lang="nl-NL" sz="2400" dirty="0" smtClean="0"/>
              <a:t>Dit komt doordat de macrofagen receptoren op hun celmembraan hebben voor het staartdeel van de antistoffen</a:t>
            </a:r>
          </a:p>
          <a:p>
            <a:pPr>
              <a:buNone/>
            </a:pPr>
            <a:endParaRPr lang="nl-NL" sz="2400" dirty="0" smtClean="0"/>
          </a:p>
          <a:p>
            <a:r>
              <a:rPr lang="nl-NL" sz="2400" dirty="0" smtClean="0"/>
              <a:t>Zo werken derde en tweede afweerlinie samen</a:t>
            </a:r>
            <a:endParaRPr lang="nl-NL"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282154"/>
          </a:xfrm>
        </p:spPr>
        <p:txBody>
          <a:bodyPr>
            <a:normAutofit/>
          </a:bodyPr>
          <a:lstStyle/>
          <a:p>
            <a:r>
              <a:rPr lang="nl-NL" sz="3200" b="1" dirty="0" smtClean="0"/>
              <a:t>21.5.4. Antistoffen 4  schematische weergave</a:t>
            </a:r>
            <a:br>
              <a:rPr lang="nl-NL" sz="3200" b="1" dirty="0" smtClean="0"/>
            </a:br>
            <a:endParaRPr lang="nl-NL" sz="3200" dirty="0"/>
          </a:p>
        </p:txBody>
      </p:sp>
      <p:pic>
        <p:nvPicPr>
          <p:cNvPr id="4" name="Tijdelijke aanduiding voor inhoud 3" descr="antistoffen werking schematisch.jpg"/>
          <p:cNvPicPr>
            <a:picLocks noGrp="1" noChangeAspect="1"/>
          </p:cNvPicPr>
          <p:nvPr>
            <p:ph idx="1"/>
          </p:nvPr>
        </p:nvPicPr>
        <p:blipFill>
          <a:blip r:embed="rId2" cstate="print"/>
          <a:stretch>
            <a:fillRect/>
          </a:stretch>
        </p:blipFill>
        <p:spPr>
          <a:xfrm>
            <a:off x="1331641" y="908720"/>
            <a:ext cx="6696744" cy="5832648"/>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ANTISTOFFEN</a:t>
            </a:r>
            <a:endParaRPr lang="nl-NL" dirty="0"/>
          </a:p>
        </p:txBody>
      </p:sp>
      <p:sp>
        <p:nvSpPr>
          <p:cNvPr id="3" name="Tijdelijke aanduiding voor inhoud 2"/>
          <p:cNvSpPr>
            <a:spLocks noGrp="1"/>
          </p:cNvSpPr>
          <p:nvPr>
            <p:ph idx="1"/>
          </p:nvPr>
        </p:nvSpPr>
        <p:spPr/>
        <p:txBody>
          <a:bodyPr/>
          <a:lstStyle/>
          <a:p>
            <a:r>
              <a:rPr lang="nl-NL" dirty="0" smtClean="0"/>
              <a:t>Bekijk de </a:t>
            </a:r>
            <a:r>
              <a:rPr lang="nl-NL" dirty="0" smtClean="0">
                <a:hlinkClick r:id="rId2"/>
              </a:rPr>
              <a:t>animatie</a:t>
            </a:r>
            <a:r>
              <a:rPr lang="nl-NL" dirty="0" smtClean="0"/>
              <a:t> op </a:t>
            </a:r>
            <a:r>
              <a:rPr lang="nl-NL" dirty="0" err="1" smtClean="0"/>
              <a:t>Bioplek</a:t>
            </a:r>
            <a:r>
              <a:rPr lang="nl-NL" dirty="0" smtClean="0"/>
              <a:t> (klik </a:t>
            </a:r>
            <a:r>
              <a:rPr lang="nl-NL" dirty="0" smtClean="0">
                <a:hlinkClick r:id="rId3"/>
              </a:rPr>
              <a:t>hier</a:t>
            </a:r>
            <a:r>
              <a:rPr lang="nl-NL" dirty="0" smtClean="0"/>
              <a:t> voor de </a:t>
            </a:r>
            <a:r>
              <a:rPr lang="nl-NL" dirty="0" err="1" smtClean="0"/>
              <a:t>iPad</a:t>
            </a:r>
            <a:r>
              <a:rPr lang="nl-NL" dirty="0" smtClean="0"/>
              <a:t>). </a:t>
            </a:r>
          </a:p>
          <a:p>
            <a:endParaRPr lang="en-US" dirty="0" smtClean="0"/>
          </a:p>
          <a:p>
            <a:r>
              <a:rPr lang="nl-NL" dirty="0" smtClean="0">
                <a:hlinkClick r:id="rId4"/>
              </a:rPr>
              <a:t>http://www.schooltv.nl/video/antistoffen-een-geraffineerd-wapen/</a:t>
            </a:r>
            <a:r>
              <a:rPr lang="nl-NL" dirty="0" smtClean="0"/>
              <a:t>     1 min. 07</a:t>
            </a:r>
            <a:endParaRPr lang="nl-NL"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fontScale="90000"/>
          </a:bodyPr>
          <a:lstStyle/>
          <a:p>
            <a:r>
              <a:rPr lang="nl-NL" sz="3200" b="1" dirty="0" smtClean="0"/>
              <a:t>21.5.5. </a:t>
            </a:r>
            <a:r>
              <a:rPr lang="nl-NL" sz="3200" b="1" dirty="0" err="1" smtClean="0"/>
              <a:t>T-cellen</a:t>
            </a:r>
            <a:r>
              <a:rPr lang="nl-NL" sz="3200" b="1" dirty="0" smtClean="0"/>
              <a:t> 1  ook volgende dia voor schema</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dirty="0" smtClean="0"/>
              <a:t>In onderstaand experiment wordt </a:t>
            </a:r>
            <a:r>
              <a:rPr lang="nl-NL" sz="2400" b="1" dirty="0" smtClean="0"/>
              <a:t>muis 1 ingeënt met een dood griepvirus</a:t>
            </a:r>
            <a:r>
              <a:rPr lang="nl-NL" sz="2400" dirty="0" smtClean="0"/>
              <a:t>. Na drie weken wordt </a:t>
            </a:r>
            <a:r>
              <a:rPr lang="nl-NL" sz="2400" b="1" dirty="0" smtClean="0"/>
              <a:t>dezelfde muis geïnfecteerd met een levend griepvirus van hetzelfde type. De muis wordt niet ziek</a:t>
            </a:r>
            <a:r>
              <a:rPr lang="nl-NL" sz="2400" dirty="0" smtClean="0"/>
              <a:t>. Van deze muis wordt bloed afgetapt en het bloed wordt gescheiden in een </a:t>
            </a:r>
            <a:r>
              <a:rPr lang="nl-NL" sz="2400" b="1" dirty="0" smtClean="0"/>
              <a:t>cellulaire fractie (bloedcellen) en een serumfractie (plasma). </a:t>
            </a:r>
            <a:r>
              <a:rPr lang="nl-NL" sz="2400" dirty="0" smtClean="0"/>
              <a:t/>
            </a:r>
            <a:br>
              <a:rPr lang="nl-NL" sz="2400" dirty="0" smtClean="0"/>
            </a:br>
            <a:r>
              <a:rPr lang="nl-NL" sz="2400" dirty="0" smtClean="0"/>
              <a:t>Muis 2 krijgt het bloedcellendeel ingespoten en muis 3 krijgt het serumdeel ingespoten. Meteen hierna worden muis 2 en muis 3 geïnfecteerd met hetzelfde type griepvirus. </a:t>
            </a:r>
            <a:r>
              <a:rPr lang="nl-NL" sz="2400" b="1" dirty="0" smtClean="0"/>
              <a:t>Muis 2 wordt niet ziek, terwijl muis 3 wel ziek wordt. </a:t>
            </a:r>
            <a:r>
              <a:rPr lang="nl-NL" sz="2400" dirty="0" smtClean="0"/>
              <a:t/>
            </a:r>
            <a:br>
              <a:rPr lang="nl-NL" sz="2400" dirty="0" smtClean="0"/>
            </a:br>
            <a:r>
              <a:rPr lang="nl-NL" sz="2400" dirty="0" smtClean="0"/>
              <a:t>Je kunt hieruit </a:t>
            </a:r>
            <a:r>
              <a:rPr lang="nl-NL" sz="2400" b="1" dirty="0" smtClean="0"/>
              <a:t>concluderen</a:t>
            </a:r>
            <a:r>
              <a:rPr lang="nl-NL" sz="2400" dirty="0" smtClean="0"/>
              <a:t> dat de </a:t>
            </a:r>
            <a:r>
              <a:rPr lang="nl-NL" sz="2400" b="1" dirty="0" smtClean="0"/>
              <a:t>cellulaire fractie van het bloed de bescherming biedt tegen het griepvirus</a:t>
            </a:r>
            <a:r>
              <a:rPr lang="nl-NL" sz="2400" dirty="0" smtClean="0"/>
              <a:t>.</a:t>
            </a:r>
            <a:br>
              <a:rPr lang="nl-NL" sz="2400" dirty="0" smtClean="0"/>
            </a:br>
            <a:r>
              <a:rPr lang="nl-NL" sz="2400" dirty="0" smtClean="0"/>
              <a:t>Bij nadere bestudering van de cellen die betrokken zijn bij de vernietiging van het griepvirus, blijkt dit een bepaalde groep </a:t>
            </a:r>
            <a:r>
              <a:rPr lang="nl-NL" sz="2400" dirty="0" err="1" smtClean="0"/>
              <a:t>T-lymfocyten</a:t>
            </a:r>
            <a:r>
              <a:rPr lang="nl-NL" sz="2400" dirty="0" smtClean="0"/>
              <a:t> te zijn. Je noemt ze </a:t>
            </a:r>
            <a:r>
              <a:rPr lang="nl-NL" sz="2400" b="1" dirty="0" err="1" smtClean="0"/>
              <a:t>cytotoxische</a:t>
            </a:r>
            <a:r>
              <a:rPr lang="nl-NL" sz="2400" b="1" dirty="0" smtClean="0"/>
              <a:t> </a:t>
            </a:r>
            <a:r>
              <a:rPr lang="nl-NL" sz="2400" b="1" dirty="0" err="1" smtClean="0"/>
              <a:t>T-cellen</a:t>
            </a:r>
            <a:endParaRPr lang="nl-NL"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21.5.5. </a:t>
            </a:r>
            <a:r>
              <a:rPr lang="nl-NL" sz="3200" b="1" dirty="0" err="1" smtClean="0"/>
              <a:t>T-cellen</a:t>
            </a:r>
            <a:r>
              <a:rPr lang="nl-NL" sz="3200" b="1" dirty="0" smtClean="0"/>
              <a:t> 2  experiment vorige dia</a:t>
            </a:r>
            <a:endParaRPr lang="nl-NL" sz="3200" dirty="0"/>
          </a:p>
        </p:txBody>
      </p:sp>
      <p:pic>
        <p:nvPicPr>
          <p:cNvPr id="4" name="Tijdelijke aanduiding voor inhoud 3" descr="experiment Tc Cellen.jpg"/>
          <p:cNvPicPr>
            <a:picLocks noGrp="1" noChangeAspect="1"/>
          </p:cNvPicPr>
          <p:nvPr>
            <p:ph idx="1"/>
          </p:nvPr>
        </p:nvPicPr>
        <p:blipFill>
          <a:blip r:embed="rId2" cstate="print"/>
          <a:stretch>
            <a:fillRect/>
          </a:stretch>
        </p:blipFill>
        <p:spPr>
          <a:xfrm>
            <a:off x="179512" y="836712"/>
            <a:ext cx="8784976" cy="6021288"/>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21.5.6. </a:t>
            </a:r>
            <a:r>
              <a:rPr lang="nl-NL" sz="3200" b="1" dirty="0" err="1" smtClean="0"/>
              <a:t>Tc-cellen</a:t>
            </a:r>
            <a:r>
              <a:rPr lang="nl-NL" sz="3200" b="1" dirty="0" smtClean="0"/>
              <a:t> en MHC-I     1</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nl-NL" sz="2400" dirty="0" smtClean="0"/>
              <a:t>Op de celmembranen van je lichaamscellen zitten lichaamseigen receptoreiwitten, kortweg receptoren genoemd. Dit geheel van receptoren noem je </a:t>
            </a:r>
            <a:r>
              <a:rPr lang="nl-NL" sz="2400" i="1" dirty="0" smtClean="0"/>
              <a:t>'</a:t>
            </a:r>
            <a:r>
              <a:rPr lang="nl-NL" sz="2400" i="1" dirty="0" err="1" smtClean="0"/>
              <a:t>Human</a:t>
            </a:r>
            <a:r>
              <a:rPr lang="nl-NL" sz="2400" i="1" dirty="0" smtClean="0"/>
              <a:t> </a:t>
            </a:r>
            <a:r>
              <a:rPr lang="nl-NL" sz="2400" i="1" dirty="0" err="1" smtClean="0"/>
              <a:t>Leukocyte</a:t>
            </a:r>
            <a:r>
              <a:rPr lang="nl-NL" sz="2400" i="1" dirty="0" smtClean="0"/>
              <a:t> Antigen'</a:t>
            </a:r>
            <a:r>
              <a:rPr lang="nl-NL" sz="2400" b="1" i="1" dirty="0" smtClean="0"/>
              <a:t> </a:t>
            </a:r>
            <a:r>
              <a:rPr lang="nl-NL" sz="2400" b="1" dirty="0" smtClean="0"/>
              <a:t>(HLA)</a:t>
            </a:r>
            <a:r>
              <a:rPr lang="nl-NL" sz="2400" dirty="0" smtClean="0"/>
              <a:t> of 'Major </a:t>
            </a:r>
            <a:r>
              <a:rPr lang="nl-NL" sz="2400" i="1" dirty="0" err="1" smtClean="0"/>
              <a:t>Histocompatibility</a:t>
            </a:r>
            <a:r>
              <a:rPr lang="nl-NL" sz="2400" i="1" dirty="0" smtClean="0"/>
              <a:t> Complex'</a:t>
            </a:r>
            <a:r>
              <a:rPr lang="nl-NL" sz="2400" b="1" i="1" dirty="0" smtClean="0"/>
              <a:t> </a:t>
            </a:r>
            <a:r>
              <a:rPr lang="nl-NL" sz="2400" b="1" dirty="0" smtClean="0"/>
              <a:t>(MHC)</a:t>
            </a:r>
            <a:r>
              <a:rPr lang="nl-NL" sz="2400" dirty="0" smtClean="0"/>
              <a:t> genoemd. Dit zijn je karakteristieke eigen </a:t>
            </a:r>
            <a:r>
              <a:rPr lang="nl-NL" sz="2400" b="1" dirty="0" smtClean="0"/>
              <a:t>antigenen</a:t>
            </a:r>
            <a:r>
              <a:rPr lang="nl-NL" sz="2400" dirty="0" smtClean="0"/>
              <a:t>. Je kunt het vergelijken met de bloedgroepantigenen op de rode bloedcellen. </a:t>
            </a:r>
            <a:br>
              <a:rPr lang="nl-NL" sz="2400" dirty="0" smtClean="0"/>
            </a:br>
            <a:r>
              <a:rPr lang="nl-NL" sz="2400" dirty="0" smtClean="0"/>
              <a:t>Er zijn twee typen antigenen die voor de werking van het immuunsysteem van belang zijn: </a:t>
            </a:r>
            <a:r>
              <a:rPr lang="nl-NL" sz="2400" b="1" dirty="0" smtClean="0"/>
              <a:t> </a:t>
            </a:r>
            <a:r>
              <a:rPr lang="nl-NL" sz="2400" b="1" dirty="0" err="1" smtClean="0"/>
              <a:t>MHC-I-receptoren</a:t>
            </a:r>
            <a:r>
              <a:rPr lang="nl-NL" sz="2400" dirty="0" smtClean="0"/>
              <a:t> en </a:t>
            </a:r>
            <a:r>
              <a:rPr lang="nl-NL" sz="2400" b="1" dirty="0" err="1" smtClean="0"/>
              <a:t>MHC-II-receptoren</a:t>
            </a:r>
            <a:r>
              <a:rPr lang="nl-NL" sz="2400" dirty="0" smtClean="0"/>
              <a:t>. Deze paragraaf gaat over </a:t>
            </a:r>
            <a:r>
              <a:rPr lang="nl-NL" sz="2400" dirty="0" err="1" smtClean="0"/>
              <a:t>MHC-I-receptoren</a:t>
            </a:r>
            <a:endParaRPr lang="nl-NL" sz="2400" dirty="0" smtClean="0"/>
          </a:p>
          <a:p>
            <a:r>
              <a:rPr lang="en-US" sz="2400" dirty="0" smtClean="0"/>
              <a:t>MHC-I </a:t>
            </a:r>
            <a:r>
              <a:rPr lang="en-US" sz="2400" dirty="0" err="1" smtClean="0"/>
              <a:t>zitten</a:t>
            </a:r>
            <a:r>
              <a:rPr lang="en-US" sz="2400" dirty="0" smtClean="0"/>
              <a:t> </a:t>
            </a:r>
            <a:r>
              <a:rPr lang="en-US" sz="2400" dirty="0" err="1" smtClean="0"/>
              <a:t>aan</a:t>
            </a:r>
            <a:r>
              <a:rPr lang="en-US" sz="2400" dirty="0" smtClean="0"/>
              <a:t> de </a:t>
            </a:r>
            <a:r>
              <a:rPr lang="en-US" sz="2400" b="1" dirty="0" err="1" smtClean="0"/>
              <a:t>buitenkant</a:t>
            </a:r>
            <a:r>
              <a:rPr lang="en-US" sz="2400" b="1" dirty="0" smtClean="0"/>
              <a:t> van </a:t>
            </a:r>
            <a:r>
              <a:rPr lang="en-US" sz="2400" b="1" dirty="0" err="1" smtClean="0"/>
              <a:t>alle</a:t>
            </a:r>
            <a:r>
              <a:rPr lang="en-US" sz="2400" b="1" dirty="0" smtClean="0"/>
              <a:t> </a:t>
            </a:r>
            <a:r>
              <a:rPr lang="en-US" sz="2400" b="1" dirty="0" err="1" smtClean="0"/>
              <a:t>menselijke</a:t>
            </a:r>
            <a:r>
              <a:rPr lang="en-US" sz="2400" b="1" dirty="0" smtClean="0"/>
              <a:t> </a:t>
            </a:r>
            <a:r>
              <a:rPr lang="en-US" sz="2400" b="1" dirty="0" err="1" smtClean="0"/>
              <a:t>lichaamscellen</a:t>
            </a:r>
            <a:endParaRPr lang="en-US" sz="2400" b="1" dirty="0" smtClean="0"/>
          </a:p>
          <a:p>
            <a:r>
              <a:rPr lang="en-US" sz="2400" dirty="0" err="1" smtClean="0"/>
              <a:t>Presenteren</a:t>
            </a:r>
            <a:r>
              <a:rPr lang="en-US" sz="2400" dirty="0" smtClean="0"/>
              <a:t> </a:t>
            </a:r>
            <a:r>
              <a:rPr lang="en-US" sz="2400" dirty="0" err="1" smtClean="0"/>
              <a:t>eigen</a:t>
            </a:r>
            <a:r>
              <a:rPr lang="en-US" sz="2400" dirty="0" smtClean="0"/>
              <a:t> </a:t>
            </a:r>
            <a:r>
              <a:rPr lang="en-US" sz="2400" dirty="0" err="1" smtClean="0"/>
              <a:t>eiwitten</a:t>
            </a:r>
            <a:r>
              <a:rPr lang="en-US" sz="2400" dirty="0" smtClean="0"/>
              <a:t> en in de </a:t>
            </a:r>
            <a:r>
              <a:rPr lang="en-US" sz="2400" dirty="0" err="1" smtClean="0"/>
              <a:t>cel</a:t>
            </a:r>
            <a:r>
              <a:rPr lang="en-US" sz="2400" dirty="0" smtClean="0"/>
              <a:t> </a:t>
            </a:r>
            <a:r>
              <a:rPr lang="en-US" sz="2400" dirty="0" err="1" smtClean="0"/>
              <a:t>gemaakte</a:t>
            </a:r>
            <a:r>
              <a:rPr lang="en-US" sz="2400" dirty="0" smtClean="0"/>
              <a:t> </a:t>
            </a:r>
            <a:r>
              <a:rPr lang="en-US" sz="2400" dirty="0" err="1" smtClean="0"/>
              <a:t>antigenen</a:t>
            </a:r>
            <a:endParaRPr lang="en-US" sz="2400" dirty="0" smtClean="0"/>
          </a:p>
          <a:p>
            <a:pPr>
              <a:buNone/>
            </a:pPr>
            <a:r>
              <a:rPr lang="en-US" sz="2400" dirty="0" smtClean="0"/>
              <a:t>	in </a:t>
            </a:r>
            <a:r>
              <a:rPr lang="en-US" sz="2400" b="1" dirty="0" err="1" smtClean="0"/>
              <a:t>receptoren</a:t>
            </a:r>
            <a:r>
              <a:rPr lang="en-US" sz="2400" b="1" dirty="0" smtClean="0"/>
              <a:t> </a:t>
            </a:r>
            <a:r>
              <a:rPr lang="en-US" sz="2400" b="1" dirty="0" err="1" smtClean="0"/>
              <a:t>aan</a:t>
            </a:r>
            <a:r>
              <a:rPr lang="en-US" sz="2400" b="1" dirty="0" smtClean="0"/>
              <a:t> </a:t>
            </a:r>
            <a:r>
              <a:rPr lang="en-US" sz="2400" b="1" dirty="0" err="1" smtClean="0"/>
              <a:t>buitenkant</a:t>
            </a:r>
            <a:r>
              <a:rPr lang="en-US" sz="2400" b="1" dirty="0" smtClean="0"/>
              <a:t> </a:t>
            </a:r>
            <a:r>
              <a:rPr lang="en-US" sz="2400" b="1" dirty="0" err="1" smtClean="0"/>
              <a:t>celmembraan</a:t>
            </a:r>
            <a:endParaRPr lang="nl-NL" sz="24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21.5.6. </a:t>
            </a:r>
            <a:r>
              <a:rPr lang="nl-NL" sz="3200" b="1" dirty="0" err="1" smtClean="0"/>
              <a:t>Tc-cellen</a:t>
            </a:r>
            <a:r>
              <a:rPr lang="nl-NL" sz="3200" b="1" dirty="0" smtClean="0"/>
              <a:t> en MHC-I     2</a:t>
            </a:r>
            <a:endParaRPr lang="nl-NL" sz="3200" dirty="0"/>
          </a:p>
        </p:txBody>
      </p:sp>
      <p:sp>
        <p:nvSpPr>
          <p:cNvPr id="3" name="Tijdelijke aanduiding voor inhoud 2"/>
          <p:cNvSpPr>
            <a:spLocks noGrp="1"/>
          </p:cNvSpPr>
          <p:nvPr>
            <p:ph idx="1"/>
          </p:nvPr>
        </p:nvSpPr>
        <p:spPr>
          <a:xfrm>
            <a:off x="457200" y="980728"/>
            <a:ext cx="8229600" cy="5688632"/>
          </a:xfrm>
        </p:spPr>
        <p:txBody>
          <a:bodyPr>
            <a:normAutofit lnSpcReduction="10000"/>
          </a:bodyPr>
          <a:lstStyle/>
          <a:p>
            <a:r>
              <a:rPr lang="nl-NL" sz="2400" dirty="0" smtClean="0"/>
              <a:t>Een </a:t>
            </a:r>
            <a:r>
              <a:rPr lang="nl-NL" sz="2400" dirty="0" err="1" smtClean="0"/>
              <a:t>Tc-cel</a:t>
            </a:r>
            <a:r>
              <a:rPr lang="nl-NL" sz="2400" dirty="0" smtClean="0"/>
              <a:t> wordt geactiveerd door een antigeen dat gebonden is aan de </a:t>
            </a:r>
            <a:r>
              <a:rPr lang="nl-NL" sz="2400" dirty="0" err="1" smtClean="0"/>
              <a:t>MHC-I-receptor</a:t>
            </a:r>
            <a:r>
              <a:rPr lang="nl-NL" sz="2400" dirty="0" smtClean="0"/>
              <a:t> van de door een virus geïnfecteerde cel. De geïnfecteerde cel presenteert op deze manier het antigeen van het virus. De </a:t>
            </a:r>
            <a:r>
              <a:rPr lang="nl-NL" sz="2400" dirty="0" err="1" smtClean="0"/>
              <a:t>Tc-cel</a:t>
            </a:r>
            <a:r>
              <a:rPr lang="nl-NL" sz="2400" dirty="0" smtClean="0"/>
              <a:t> wordt geactiveerd en gaat delen en differentiëren. Hierbij ontstaan cellen die de geïnfecteerde lichaamscellen onschadelijk maken en er ontstaan </a:t>
            </a:r>
            <a:r>
              <a:rPr lang="nl-NL" sz="2400" b="1" dirty="0" err="1" smtClean="0"/>
              <a:t>Tc-geheugencellen</a:t>
            </a:r>
            <a:endParaRPr lang="nl-NL" sz="2400" b="1" dirty="0" smtClean="0"/>
          </a:p>
          <a:p>
            <a:pPr fontAlgn="t"/>
            <a:r>
              <a:rPr lang="nl-NL" sz="2400" dirty="0" smtClean="0"/>
              <a:t>Een </a:t>
            </a:r>
            <a:r>
              <a:rPr lang="nl-NL" sz="2400" dirty="0" err="1" smtClean="0"/>
              <a:t>Tc-cel</a:t>
            </a:r>
            <a:r>
              <a:rPr lang="nl-NL" sz="2400" dirty="0" smtClean="0"/>
              <a:t> kan pas een door een virus geïnfecteerde cel kapot maken als hij zich kan binden aan een stukje virusfragment </a:t>
            </a:r>
            <a:r>
              <a:rPr lang="nl-NL" sz="2400" dirty="0" err="1" smtClean="0"/>
              <a:t>én</a:t>
            </a:r>
            <a:r>
              <a:rPr lang="nl-NL" sz="2400" dirty="0" smtClean="0"/>
              <a:t> aan de </a:t>
            </a:r>
            <a:r>
              <a:rPr lang="nl-NL" sz="2400" dirty="0" err="1" smtClean="0"/>
              <a:t>MHCI-receptor</a:t>
            </a:r>
            <a:r>
              <a:rPr lang="nl-NL" sz="2400" dirty="0" smtClean="0"/>
              <a:t> van de cel. Als niet aan beide voorwaarden is voldaan, werkt de </a:t>
            </a:r>
            <a:r>
              <a:rPr lang="nl-NL" sz="2400" dirty="0" err="1" smtClean="0"/>
              <a:t>Tc-cel</a:t>
            </a:r>
            <a:r>
              <a:rPr lang="nl-NL" sz="2400" dirty="0" smtClean="0"/>
              <a:t> niet. Dit wordt ook wel </a:t>
            </a:r>
            <a:r>
              <a:rPr lang="nl-NL" sz="2400" b="1" dirty="0" smtClean="0"/>
              <a:t>MHC restrictie </a:t>
            </a:r>
            <a:r>
              <a:rPr lang="nl-NL" sz="2400" dirty="0" smtClean="0"/>
              <a:t>genoemd.</a:t>
            </a:r>
          </a:p>
          <a:p>
            <a:pPr fontAlgn="t"/>
            <a:r>
              <a:rPr lang="nl-NL" sz="2400" dirty="0" smtClean="0"/>
              <a:t>Bekijk de </a:t>
            </a:r>
            <a:r>
              <a:rPr lang="nl-NL" sz="2400" dirty="0" smtClean="0">
                <a:hlinkClick r:id="rId2"/>
              </a:rPr>
              <a:t>animatie</a:t>
            </a:r>
            <a:r>
              <a:rPr lang="nl-NL" sz="2400" dirty="0" smtClean="0"/>
              <a:t> op </a:t>
            </a:r>
            <a:r>
              <a:rPr lang="nl-NL" sz="2400" dirty="0" err="1" smtClean="0"/>
              <a:t>Bioplek</a:t>
            </a:r>
            <a:r>
              <a:rPr lang="nl-NL" sz="2400" dirty="0" smtClean="0"/>
              <a:t> (klik </a:t>
            </a:r>
            <a:r>
              <a:rPr lang="nl-NL" sz="2400" dirty="0" smtClean="0">
                <a:hlinkClick r:id="rId3"/>
              </a:rPr>
              <a:t>hier</a:t>
            </a:r>
            <a:r>
              <a:rPr lang="nl-NL" sz="2400" dirty="0" smtClean="0"/>
              <a:t> voor tablet of </a:t>
            </a:r>
            <a:r>
              <a:rPr lang="nl-NL" sz="2400" dirty="0" err="1" smtClean="0"/>
              <a:t>iPad</a:t>
            </a:r>
            <a:r>
              <a:rPr lang="nl-NL" sz="2400" dirty="0" smtClean="0"/>
              <a:t>).</a:t>
            </a:r>
          </a:p>
          <a:p>
            <a:pPr>
              <a:buNone/>
            </a:pPr>
            <a:endParaRPr lang="en-US" sz="2400" dirty="0" smtClean="0"/>
          </a:p>
          <a:p>
            <a:pPr>
              <a:buNone/>
            </a:pPr>
            <a:r>
              <a:rPr lang="en-US" sz="2400" dirty="0" err="1" smtClean="0"/>
              <a:t>Schematisch</a:t>
            </a:r>
            <a:r>
              <a:rPr lang="en-US" sz="2400" dirty="0" smtClean="0"/>
              <a:t> op </a:t>
            </a:r>
            <a:r>
              <a:rPr lang="en-US" sz="2400" dirty="0" err="1" smtClean="0"/>
              <a:t>volgende</a:t>
            </a:r>
            <a:r>
              <a:rPr lang="en-US" sz="2400" dirty="0" smtClean="0"/>
              <a:t> </a:t>
            </a:r>
            <a:r>
              <a:rPr lang="en-US" sz="2400" dirty="0" err="1" smtClean="0"/>
              <a:t>dia</a:t>
            </a:r>
            <a:endParaRPr lang="nl-NL"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Derde afweerlinie 2</a:t>
            </a:r>
            <a:endParaRPr lang="nl-NL" sz="3200" dirty="0"/>
          </a:p>
        </p:txBody>
      </p:sp>
      <p:sp>
        <p:nvSpPr>
          <p:cNvPr id="3" name="Tijdelijke aanduiding voor inhoud 2"/>
          <p:cNvSpPr>
            <a:spLocks noGrp="1"/>
          </p:cNvSpPr>
          <p:nvPr>
            <p:ph idx="1"/>
          </p:nvPr>
        </p:nvSpPr>
        <p:spPr>
          <a:xfrm>
            <a:off x="457200" y="908720"/>
            <a:ext cx="8229600" cy="5688632"/>
          </a:xfrm>
        </p:spPr>
        <p:txBody>
          <a:bodyPr>
            <a:normAutofit/>
          </a:bodyPr>
          <a:lstStyle/>
          <a:p>
            <a:r>
              <a:rPr lang="nl-NL" sz="2400" dirty="0" smtClean="0"/>
              <a:t>De derde afweerlinie is je </a:t>
            </a:r>
            <a:r>
              <a:rPr lang="nl-NL" sz="2400" b="1" dirty="0" smtClean="0"/>
              <a:t>immuunsysteem.</a:t>
            </a:r>
            <a:r>
              <a:rPr lang="nl-NL" sz="2400" dirty="0" smtClean="0"/>
              <a:t/>
            </a:r>
            <a:br>
              <a:rPr lang="nl-NL" sz="2400" dirty="0" smtClean="0"/>
            </a:br>
            <a:r>
              <a:rPr lang="nl-NL" sz="2400" dirty="0" smtClean="0"/>
              <a:t>Aan de hand van het volgende experiment worden de kenmerken van het immuunsysteem uitgelegd</a:t>
            </a:r>
          </a:p>
          <a:p>
            <a:endParaRPr lang="en-US" sz="2400" dirty="0" smtClean="0"/>
          </a:p>
          <a:p>
            <a:endParaRPr lang="nl-NL" sz="2400" dirty="0"/>
          </a:p>
        </p:txBody>
      </p:sp>
      <p:pic>
        <p:nvPicPr>
          <p:cNvPr id="4" name="Afbeelding 3" descr="griep en immuniteit.jpg"/>
          <p:cNvPicPr>
            <a:picLocks noChangeAspect="1"/>
          </p:cNvPicPr>
          <p:nvPr/>
        </p:nvPicPr>
        <p:blipFill>
          <a:blip r:embed="rId2" cstate="print"/>
          <a:stretch>
            <a:fillRect/>
          </a:stretch>
        </p:blipFill>
        <p:spPr>
          <a:xfrm>
            <a:off x="774602" y="2132856"/>
            <a:ext cx="7469806" cy="4377076"/>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562074"/>
          </a:xfrm>
        </p:spPr>
        <p:txBody>
          <a:bodyPr>
            <a:normAutofit fontScale="90000"/>
          </a:bodyPr>
          <a:lstStyle/>
          <a:p>
            <a:r>
              <a:rPr lang="nl-NL" sz="3200" b="1" dirty="0" smtClean="0"/>
              <a:t>21.5.6. </a:t>
            </a:r>
            <a:r>
              <a:rPr lang="nl-NL" sz="3200" b="1" dirty="0" err="1" smtClean="0"/>
              <a:t>Tc-cellen</a:t>
            </a:r>
            <a:r>
              <a:rPr lang="nl-NL" sz="3200" b="1" dirty="0" smtClean="0"/>
              <a:t> en MHC-I     3     klikken</a:t>
            </a:r>
            <a:endParaRPr lang="nl-NL" sz="3200" dirty="0"/>
          </a:p>
        </p:txBody>
      </p:sp>
      <p:pic>
        <p:nvPicPr>
          <p:cNvPr id="4" name="Tijdelijke aanduiding voor inhoud 3" descr="Tc cellen  schematisch in werking.jpg"/>
          <p:cNvPicPr>
            <a:picLocks noGrp="1" noChangeAspect="1"/>
          </p:cNvPicPr>
          <p:nvPr>
            <p:ph idx="1"/>
          </p:nvPr>
        </p:nvPicPr>
        <p:blipFill>
          <a:blip r:embed="rId2" cstate="print"/>
          <a:stretch>
            <a:fillRect/>
          </a:stretch>
        </p:blipFill>
        <p:spPr>
          <a:xfrm>
            <a:off x="251520" y="116632"/>
            <a:ext cx="8640960" cy="6741368"/>
          </a:xfr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21.5.6. </a:t>
            </a:r>
            <a:r>
              <a:rPr lang="nl-NL" sz="3200" b="1" dirty="0" err="1" smtClean="0"/>
              <a:t>Tc-cellen</a:t>
            </a:r>
            <a:r>
              <a:rPr lang="nl-NL" sz="3200" b="1" dirty="0" smtClean="0"/>
              <a:t> en MHC-I     4</a:t>
            </a:r>
            <a:endParaRPr lang="nl-NL" sz="3200" dirty="0"/>
          </a:p>
        </p:txBody>
      </p:sp>
      <p:sp>
        <p:nvSpPr>
          <p:cNvPr id="3" name="Tijdelijke aanduiding voor inhoud 2"/>
          <p:cNvSpPr>
            <a:spLocks noGrp="1"/>
          </p:cNvSpPr>
          <p:nvPr>
            <p:ph idx="1"/>
          </p:nvPr>
        </p:nvSpPr>
        <p:spPr>
          <a:xfrm>
            <a:off x="457200" y="908720"/>
            <a:ext cx="8229600" cy="5832648"/>
          </a:xfrm>
        </p:spPr>
        <p:txBody>
          <a:bodyPr>
            <a:normAutofit lnSpcReduction="10000"/>
          </a:bodyPr>
          <a:lstStyle/>
          <a:p>
            <a:r>
              <a:rPr lang="nl-NL" sz="2400" dirty="0" smtClean="0"/>
              <a:t>Na deling van de </a:t>
            </a:r>
            <a:r>
              <a:rPr lang="nl-NL" sz="2400" dirty="0" err="1" smtClean="0"/>
              <a:t>Tc-cel</a:t>
            </a:r>
            <a:r>
              <a:rPr lang="nl-NL" sz="2400" dirty="0" smtClean="0"/>
              <a:t> ontstaan </a:t>
            </a:r>
            <a:r>
              <a:rPr lang="nl-NL" sz="2400" b="1" dirty="0" smtClean="0"/>
              <a:t>actieve </a:t>
            </a:r>
            <a:r>
              <a:rPr lang="nl-NL" sz="2400" b="1" dirty="0" err="1" smtClean="0"/>
              <a:t>Tc-cellen</a:t>
            </a:r>
            <a:r>
              <a:rPr lang="nl-NL" sz="2400" b="1" dirty="0" smtClean="0"/>
              <a:t> en </a:t>
            </a:r>
            <a:r>
              <a:rPr lang="nl-NL" sz="2400" b="1" dirty="0" err="1" smtClean="0"/>
              <a:t>geheugen-Tc-cellen</a:t>
            </a:r>
            <a:r>
              <a:rPr lang="nl-NL" sz="2400" b="1" dirty="0" smtClean="0"/>
              <a:t> die allemaal </a:t>
            </a:r>
            <a:r>
              <a:rPr lang="nl-NL" sz="2400" b="1" dirty="0" err="1" smtClean="0"/>
              <a:t>T-cel</a:t>
            </a:r>
            <a:r>
              <a:rPr lang="nl-NL" sz="2400" b="1" dirty="0" smtClean="0"/>
              <a:t> receptoren hebben voor dat specifieke stukje viruseiwit</a:t>
            </a:r>
            <a:r>
              <a:rPr lang="nl-NL" sz="2400" dirty="0" smtClean="0"/>
              <a:t>. </a:t>
            </a:r>
          </a:p>
          <a:p>
            <a:r>
              <a:rPr lang="nl-NL" sz="2400" dirty="0" smtClean="0"/>
              <a:t>De actieve </a:t>
            </a:r>
            <a:r>
              <a:rPr lang="nl-NL" sz="2400" dirty="0" err="1" smtClean="0"/>
              <a:t>Tc-cellen</a:t>
            </a:r>
            <a:r>
              <a:rPr lang="nl-NL" sz="2400" dirty="0" smtClean="0"/>
              <a:t> gaan de andere met virus geïnfecteerde cellen aanvallen. </a:t>
            </a:r>
            <a:br>
              <a:rPr lang="nl-NL" sz="2400" dirty="0" smtClean="0"/>
            </a:br>
            <a:r>
              <a:rPr lang="nl-NL" sz="2400" dirty="0" smtClean="0"/>
              <a:t>De </a:t>
            </a:r>
            <a:r>
              <a:rPr lang="nl-NL" sz="2400" dirty="0" err="1" smtClean="0"/>
              <a:t>geheugen-Tc-cellen</a:t>
            </a:r>
            <a:r>
              <a:rPr lang="nl-NL" sz="2400" dirty="0" smtClean="0"/>
              <a:t> bewijzen je een dienst als je na een tijdje </a:t>
            </a:r>
            <a:r>
              <a:rPr lang="nl-NL" sz="2400" b="1" dirty="0" smtClean="0"/>
              <a:t>opnieuw geïnfecteerd wordt met het waterpokkenvirus</a:t>
            </a:r>
            <a:r>
              <a:rPr lang="nl-NL" sz="2400" dirty="0" smtClean="0"/>
              <a:t>. Een cel die dan geïnfecteerd is met ditzelfde virus, wordt direct opgemerkt </a:t>
            </a:r>
            <a:r>
              <a:rPr lang="nl-NL" sz="2400" b="1" dirty="0" smtClean="0"/>
              <a:t>doordat je zoveel geheugen </a:t>
            </a:r>
            <a:r>
              <a:rPr lang="nl-NL" sz="2400" b="1" dirty="0" err="1" smtClean="0"/>
              <a:t>Tc-cellen</a:t>
            </a:r>
            <a:r>
              <a:rPr lang="nl-NL" sz="2400" b="1" dirty="0" smtClean="0"/>
              <a:t> hebt</a:t>
            </a:r>
            <a:r>
              <a:rPr lang="nl-NL" sz="2400" dirty="0" smtClean="0"/>
              <a:t>. De cel met de virussen wordt direct uitgeschakeld. Je wordt nooit meer ziek van het waterpokkenvirus door je 'opgebouwde' immuniteit. Deze vorm van afweer wordt </a:t>
            </a:r>
            <a:r>
              <a:rPr lang="nl-NL" sz="2400" b="1" dirty="0" smtClean="0"/>
              <a:t>cellulaire immuniteit </a:t>
            </a:r>
            <a:r>
              <a:rPr lang="nl-NL" sz="2400" dirty="0" smtClean="0"/>
              <a:t>genoemd, aangezien de strijd met lichaamscellen wordt geleverd.</a:t>
            </a:r>
            <a:br>
              <a:rPr lang="nl-NL" sz="2400" dirty="0" smtClean="0"/>
            </a:br>
            <a:r>
              <a:rPr lang="nl-NL" sz="2400" b="1" dirty="0" err="1" smtClean="0"/>
              <a:t>Tc-cellen</a:t>
            </a:r>
            <a:r>
              <a:rPr lang="nl-NL" sz="2400" b="1" dirty="0" smtClean="0"/>
              <a:t> zijn ook actief tegen kankercellen en transplantaten</a:t>
            </a:r>
            <a:r>
              <a:rPr lang="nl-NL" sz="2400" dirty="0" smtClean="0"/>
              <a:t>. </a:t>
            </a:r>
            <a:endParaRPr lang="nl-NL"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fontScale="90000"/>
          </a:bodyPr>
          <a:lstStyle/>
          <a:p>
            <a:r>
              <a:rPr lang="nl-NL" sz="3200" b="1" dirty="0" smtClean="0"/>
              <a:t>21.5.7. </a:t>
            </a:r>
            <a:r>
              <a:rPr lang="nl-NL" sz="3200" b="1" dirty="0" err="1" smtClean="0"/>
              <a:t>T-helpercellen</a:t>
            </a:r>
            <a:r>
              <a:rPr lang="nl-NL" sz="3200" b="1" dirty="0" smtClean="0"/>
              <a:t> en MHC-II      1</a:t>
            </a:r>
            <a:br>
              <a:rPr lang="nl-NL" sz="3200" b="1" dirty="0" smtClean="0"/>
            </a:br>
            <a:r>
              <a:rPr lang="nl-NL" sz="3200" b="1" dirty="0" smtClean="0"/>
              <a:t>Experiment muizen</a:t>
            </a:r>
            <a:endParaRPr lang="nl-NL" sz="3200" dirty="0"/>
          </a:p>
        </p:txBody>
      </p:sp>
      <p:sp>
        <p:nvSpPr>
          <p:cNvPr id="3" name="Tijdelijke aanduiding voor inhoud 2"/>
          <p:cNvSpPr>
            <a:spLocks noGrp="1"/>
          </p:cNvSpPr>
          <p:nvPr>
            <p:ph idx="1"/>
          </p:nvPr>
        </p:nvSpPr>
        <p:spPr>
          <a:xfrm>
            <a:off x="457200" y="1052736"/>
            <a:ext cx="8229600" cy="5688632"/>
          </a:xfrm>
        </p:spPr>
        <p:txBody>
          <a:bodyPr>
            <a:normAutofit/>
          </a:bodyPr>
          <a:lstStyle/>
          <a:p>
            <a:r>
              <a:rPr lang="nl-NL" sz="2400" dirty="0" smtClean="0"/>
              <a:t>Zes muizen van dezelfde muizenstam worden gebruikt. Muis 1 wordt geïnjecteerd met antigeen S en vormt daar na enige tijd antistoffen tegen. De muizen 2 t/m 5 worden lang </a:t>
            </a:r>
            <a:r>
              <a:rPr lang="nl-NL" sz="2400" dirty="0" err="1" smtClean="0"/>
              <a:t>radio-actief</a:t>
            </a:r>
            <a:r>
              <a:rPr lang="nl-NL" sz="2400" dirty="0" smtClean="0"/>
              <a:t> bestraald, zodat de witte bloedcellen onwerkzaam worden. </a:t>
            </a:r>
            <a:br>
              <a:rPr lang="nl-NL" sz="2400" dirty="0" smtClean="0"/>
            </a:br>
            <a:r>
              <a:rPr lang="nl-NL" sz="2400" dirty="0" smtClean="0"/>
              <a:t>Muis 2 wordt geïnjecteerd met antigeen S en maakt, zoals te verwachten was, zelf geen antistoffen tegen antigeen S. Muis 3 krijgt </a:t>
            </a:r>
            <a:r>
              <a:rPr lang="nl-NL" sz="2400" dirty="0" err="1" smtClean="0"/>
              <a:t>T-cellen</a:t>
            </a:r>
            <a:r>
              <a:rPr lang="nl-NL" sz="2400" dirty="0" smtClean="0"/>
              <a:t> van muis 6 ingespoten; muis 4 krijgt </a:t>
            </a:r>
            <a:r>
              <a:rPr lang="nl-NL" sz="2400" dirty="0" err="1" smtClean="0"/>
              <a:t>B-cellen</a:t>
            </a:r>
            <a:r>
              <a:rPr lang="nl-NL" sz="2400" dirty="0" smtClean="0"/>
              <a:t> van muis 6 en muis 5 krijgt T- en </a:t>
            </a:r>
            <a:r>
              <a:rPr lang="nl-NL" sz="2400" dirty="0" err="1" smtClean="0"/>
              <a:t>B-cellen</a:t>
            </a:r>
            <a:r>
              <a:rPr lang="nl-NL" sz="2400" dirty="0" smtClean="0"/>
              <a:t> van muis 6. Daarna krijgen de muizen 3, 4, en 5 een injectie met antigeen S. Alleen muis 5 blijkt antistoffen tegen antigeen S gevormd te hebben. Dus de </a:t>
            </a:r>
            <a:r>
              <a:rPr lang="nl-NL" sz="2400" dirty="0" err="1" smtClean="0"/>
              <a:t>B-cellen</a:t>
            </a:r>
            <a:r>
              <a:rPr lang="nl-NL" sz="2400" dirty="0" smtClean="0"/>
              <a:t> blijken </a:t>
            </a:r>
            <a:r>
              <a:rPr lang="nl-NL" sz="2400" dirty="0" err="1" smtClean="0"/>
              <a:t>T-cellen</a:t>
            </a:r>
            <a:r>
              <a:rPr lang="nl-NL" sz="2400" dirty="0" smtClean="0"/>
              <a:t> nodig te hebben om antistoffen te kunnen maken. Hoe zit dat?</a:t>
            </a:r>
            <a:endParaRPr lang="nl-NL"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normAutofit fontScale="90000"/>
          </a:bodyPr>
          <a:lstStyle/>
          <a:p>
            <a:r>
              <a:rPr lang="nl-NL" sz="3200" b="1" dirty="0" smtClean="0"/>
              <a:t>21.5.7. </a:t>
            </a:r>
            <a:r>
              <a:rPr lang="nl-NL" sz="3200" b="1" dirty="0" err="1" smtClean="0"/>
              <a:t>T-helpercellen</a:t>
            </a:r>
            <a:r>
              <a:rPr lang="nl-NL" sz="3200" b="1" dirty="0" smtClean="0"/>
              <a:t> en MHC-II     2</a:t>
            </a:r>
            <a:br>
              <a:rPr lang="nl-NL" sz="3200" b="1" dirty="0" smtClean="0"/>
            </a:br>
            <a:r>
              <a:rPr lang="nl-NL" sz="3200" b="1" dirty="0" smtClean="0"/>
              <a:t>Experiment muizen           klikken</a:t>
            </a:r>
            <a:endParaRPr lang="nl-NL" sz="3200" dirty="0"/>
          </a:p>
        </p:txBody>
      </p:sp>
      <p:pic>
        <p:nvPicPr>
          <p:cNvPr id="4" name="Tijdelijke aanduiding voor inhoud 3" descr="Tc cellen  schematisch in werking.jpg"/>
          <p:cNvPicPr>
            <a:picLocks noGrp="1" noChangeAspect="1"/>
          </p:cNvPicPr>
          <p:nvPr>
            <p:ph idx="1"/>
          </p:nvPr>
        </p:nvPicPr>
        <p:blipFill>
          <a:blip r:embed="rId2" cstate="print"/>
          <a:stretch>
            <a:fillRect/>
          </a:stretch>
        </p:blipFill>
        <p:spPr>
          <a:xfrm>
            <a:off x="179512" y="0"/>
            <a:ext cx="8784976" cy="6858000"/>
          </a:xfr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21.5.7. </a:t>
            </a:r>
            <a:r>
              <a:rPr lang="nl-NL" sz="3200" b="1" dirty="0" err="1" smtClean="0"/>
              <a:t>T-helpercellen</a:t>
            </a:r>
            <a:r>
              <a:rPr lang="nl-NL" sz="3200" b="1" dirty="0" smtClean="0"/>
              <a:t> en MHC-II      3</a:t>
            </a:r>
            <a:endParaRPr lang="nl-NL" sz="3200" dirty="0"/>
          </a:p>
        </p:txBody>
      </p:sp>
      <p:sp>
        <p:nvSpPr>
          <p:cNvPr id="3" name="Tijdelijke aanduiding voor inhoud 2"/>
          <p:cNvSpPr>
            <a:spLocks noGrp="1"/>
          </p:cNvSpPr>
          <p:nvPr>
            <p:ph idx="1"/>
          </p:nvPr>
        </p:nvSpPr>
        <p:spPr>
          <a:xfrm>
            <a:off x="457200" y="908720"/>
            <a:ext cx="8229600" cy="5949280"/>
          </a:xfrm>
        </p:spPr>
        <p:txBody>
          <a:bodyPr>
            <a:normAutofit/>
          </a:bodyPr>
          <a:lstStyle/>
          <a:p>
            <a:r>
              <a:rPr lang="nl-NL" sz="2400" dirty="0" smtClean="0"/>
              <a:t>Er blijkt naast de groep van </a:t>
            </a:r>
            <a:r>
              <a:rPr lang="nl-NL" sz="2400" dirty="0" err="1" smtClean="0"/>
              <a:t>Tc-cellen</a:t>
            </a:r>
            <a:r>
              <a:rPr lang="nl-NL" sz="2400" dirty="0" smtClean="0"/>
              <a:t> nog een andere groep </a:t>
            </a:r>
            <a:r>
              <a:rPr lang="nl-NL" sz="2400" dirty="0" err="1" smtClean="0"/>
              <a:t>T-cellen</a:t>
            </a:r>
            <a:r>
              <a:rPr lang="nl-NL" sz="2400" dirty="0" smtClean="0"/>
              <a:t> te bestaan. Dat zijn de</a:t>
            </a:r>
            <a:r>
              <a:rPr lang="nl-NL" sz="2400" b="1" dirty="0" smtClean="0"/>
              <a:t> </a:t>
            </a:r>
            <a:r>
              <a:rPr lang="nl-NL" sz="2400" b="1" dirty="0" err="1" smtClean="0"/>
              <a:t>T-helpercellen</a:t>
            </a:r>
            <a:r>
              <a:rPr lang="nl-NL" sz="2400" dirty="0" smtClean="0"/>
              <a:t> (ook helper </a:t>
            </a:r>
            <a:r>
              <a:rPr lang="nl-NL" sz="2400" dirty="0" err="1" smtClean="0"/>
              <a:t>T-cellen</a:t>
            </a:r>
            <a:r>
              <a:rPr lang="nl-NL" sz="2400" dirty="0" smtClean="0"/>
              <a:t> genoemd). </a:t>
            </a:r>
            <a:r>
              <a:rPr lang="nl-NL" sz="2400" dirty="0" err="1" smtClean="0"/>
              <a:t>T-helpercellen</a:t>
            </a:r>
            <a:r>
              <a:rPr lang="nl-NL" sz="2400" dirty="0" smtClean="0"/>
              <a:t> spelen een centrale rol in het op gang komen van de specifieke afweer. Hierbij zijn de </a:t>
            </a:r>
            <a:r>
              <a:rPr lang="nl-NL" sz="2400" b="1" dirty="0" err="1" smtClean="0"/>
              <a:t>MHCII-receptoren</a:t>
            </a:r>
            <a:r>
              <a:rPr lang="nl-NL" sz="2400" b="1" dirty="0" smtClean="0"/>
              <a:t> </a:t>
            </a:r>
            <a:r>
              <a:rPr lang="nl-NL" sz="2400" dirty="0" smtClean="0"/>
              <a:t>van groot belang; </a:t>
            </a:r>
            <a:r>
              <a:rPr lang="nl-NL" sz="2400" b="1" dirty="0" smtClean="0"/>
              <a:t>deze receptoren zitten op de afweercellen (lymfocyten en macrofagen). </a:t>
            </a:r>
          </a:p>
          <a:p>
            <a:r>
              <a:rPr lang="nl-NL" sz="2400" dirty="0" smtClean="0"/>
              <a:t>Dit in tegenstelling tot de </a:t>
            </a:r>
            <a:r>
              <a:rPr lang="nl-NL" sz="2400" dirty="0" err="1" smtClean="0">
                <a:hlinkClick r:id="rId2"/>
              </a:rPr>
              <a:t>MCH-I-receptoren</a:t>
            </a:r>
            <a:r>
              <a:rPr lang="nl-NL" sz="2400" dirty="0" smtClean="0"/>
              <a:t> die op de celmembraan van alle lichaamscellen te vinden zijn</a:t>
            </a:r>
          </a:p>
          <a:p>
            <a:r>
              <a:rPr lang="nl-NL" sz="2400" dirty="0" smtClean="0"/>
              <a:t>In het bloed bevinden zich veel </a:t>
            </a:r>
            <a:r>
              <a:rPr lang="nl-NL" sz="2400" dirty="0" err="1" smtClean="0"/>
              <a:t>T-helpercellen</a:t>
            </a:r>
            <a:r>
              <a:rPr lang="nl-NL" sz="2400" dirty="0" smtClean="0"/>
              <a:t> met ieder hun eigen soort receptoren op het celmembraan. </a:t>
            </a:r>
          </a:p>
          <a:p>
            <a:endParaRPr lang="en-US" sz="2400" dirty="0" smtClean="0"/>
          </a:p>
          <a:p>
            <a:r>
              <a:rPr lang="en-US" sz="2400" dirty="0" err="1" smtClean="0"/>
              <a:t>Vervolg</a:t>
            </a:r>
            <a:r>
              <a:rPr lang="en-US" sz="2400" dirty="0" smtClean="0"/>
              <a:t> </a:t>
            </a:r>
            <a:r>
              <a:rPr lang="en-US" sz="2400" dirty="0" err="1" smtClean="0"/>
              <a:t>volgende</a:t>
            </a:r>
            <a:r>
              <a:rPr lang="en-US" sz="2400" dirty="0" smtClean="0"/>
              <a:t> </a:t>
            </a:r>
            <a:r>
              <a:rPr lang="en-US" sz="2400" dirty="0" err="1" smtClean="0"/>
              <a:t>dia</a:t>
            </a:r>
            <a:endParaRPr lang="nl-NL" sz="2400" dirty="0" smtClean="0"/>
          </a:p>
          <a:p>
            <a:endParaRPr lang="nl-NL"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21.5.7. </a:t>
            </a:r>
            <a:r>
              <a:rPr lang="nl-NL" sz="3200" b="1" dirty="0" err="1" smtClean="0"/>
              <a:t>T-helpercellen</a:t>
            </a:r>
            <a:r>
              <a:rPr lang="nl-NL" sz="3200" b="1" dirty="0" smtClean="0"/>
              <a:t> en MHC-II      4</a:t>
            </a:r>
            <a:endParaRPr lang="nl-NL" sz="3200" dirty="0"/>
          </a:p>
        </p:txBody>
      </p:sp>
      <p:sp>
        <p:nvSpPr>
          <p:cNvPr id="3" name="Tijdelijke aanduiding voor inhoud 2"/>
          <p:cNvSpPr>
            <a:spLocks noGrp="1"/>
          </p:cNvSpPr>
          <p:nvPr>
            <p:ph idx="1"/>
          </p:nvPr>
        </p:nvSpPr>
        <p:spPr>
          <a:xfrm>
            <a:off x="457200" y="980728"/>
            <a:ext cx="8229600" cy="5145435"/>
          </a:xfrm>
        </p:spPr>
        <p:txBody>
          <a:bodyPr>
            <a:normAutofit lnSpcReduction="10000"/>
          </a:bodyPr>
          <a:lstStyle/>
          <a:p>
            <a:r>
              <a:rPr lang="nl-NL" sz="2400" dirty="0" smtClean="0"/>
              <a:t>Als een macrofaag een bacterie of andere ziekteverwekker </a:t>
            </a:r>
            <a:r>
              <a:rPr lang="nl-NL" sz="2400" dirty="0" err="1" smtClean="0"/>
              <a:t>gefagocyteerd</a:t>
            </a:r>
            <a:r>
              <a:rPr lang="nl-NL" sz="2400" dirty="0" smtClean="0"/>
              <a:t> heeft, plaatst hij een stukje ervan (het antigeen) in de </a:t>
            </a:r>
            <a:r>
              <a:rPr lang="nl-NL" sz="2400" b="1" dirty="0" err="1" smtClean="0"/>
              <a:t>MHC-II-receptor</a:t>
            </a:r>
            <a:r>
              <a:rPr lang="nl-NL" sz="2400" b="1" dirty="0" smtClean="0"/>
              <a:t> </a:t>
            </a:r>
            <a:r>
              <a:rPr lang="nl-NL" sz="2400" dirty="0" smtClean="0"/>
              <a:t>op zijn celmembraan. </a:t>
            </a:r>
          </a:p>
          <a:p>
            <a:r>
              <a:rPr lang="nl-NL" sz="2400" dirty="0" smtClean="0"/>
              <a:t>De macrofaag ‘presenteert’ als het ware het antigeen aan het specifieke afweersysteem. </a:t>
            </a:r>
          </a:p>
          <a:p>
            <a:r>
              <a:rPr lang="nl-NL" sz="2400" dirty="0" smtClean="0"/>
              <a:t>Een </a:t>
            </a:r>
            <a:r>
              <a:rPr lang="nl-NL" sz="2400" dirty="0" err="1" smtClean="0"/>
              <a:t>T-helpercel</a:t>
            </a:r>
            <a:r>
              <a:rPr lang="nl-NL" sz="2400" dirty="0" smtClean="0"/>
              <a:t>, die met zijn receptor past op het gepresenteerde antigeen, wordt daardoor geactiveerd en gaat zich vele malen delen. </a:t>
            </a:r>
          </a:p>
          <a:p>
            <a:r>
              <a:rPr lang="nl-NL" sz="2400" dirty="0" smtClean="0"/>
              <a:t>Er treedt een differentiatie op; daarbij ontstaan </a:t>
            </a:r>
            <a:r>
              <a:rPr lang="nl-NL" sz="2400" dirty="0" err="1" smtClean="0"/>
              <a:t>T-helpercellen</a:t>
            </a:r>
            <a:r>
              <a:rPr lang="nl-NL" sz="2400" dirty="0" smtClean="0"/>
              <a:t>, </a:t>
            </a:r>
            <a:r>
              <a:rPr lang="nl-NL" sz="2400" b="1" dirty="0" err="1" smtClean="0"/>
              <a:t>T-supressorcellen</a:t>
            </a:r>
            <a:r>
              <a:rPr lang="nl-NL" sz="2400" b="1" dirty="0" smtClean="0"/>
              <a:t> </a:t>
            </a:r>
            <a:r>
              <a:rPr lang="nl-NL" sz="2400" dirty="0" smtClean="0"/>
              <a:t>en </a:t>
            </a:r>
            <a:r>
              <a:rPr lang="nl-NL" sz="2400" b="1" dirty="0" err="1" smtClean="0"/>
              <a:t>T-geheugencellen</a:t>
            </a:r>
            <a:r>
              <a:rPr lang="nl-NL" sz="2400" b="1" dirty="0" smtClean="0"/>
              <a:t> </a:t>
            </a:r>
            <a:r>
              <a:rPr lang="nl-NL" sz="2400" dirty="0" smtClean="0"/>
              <a:t>met ieder hun eigen taak.      </a:t>
            </a:r>
          </a:p>
          <a:p>
            <a:r>
              <a:rPr lang="nl-NL" sz="2400" dirty="0" smtClean="0"/>
              <a:t>De </a:t>
            </a:r>
            <a:r>
              <a:rPr lang="nl-NL" sz="2400" dirty="0" err="1" smtClean="0"/>
              <a:t>T-helpercellen</a:t>
            </a:r>
            <a:r>
              <a:rPr lang="nl-NL" sz="2400" dirty="0" smtClean="0"/>
              <a:t> geven eiwitachtige signaalstoffen af, </a:t>
            </a:r>
            <a:r>
              <a:rPr lang="nl-NL" sz="2400" b="1" dirty="0" err="1" smtClean="0"/>
              <a:t>cytokinen</a:t>
            </a:r>
            <a:r>
              <a:rPr lang="nl-NL" sz="2400" dirty="0" smtClean="0"/>
              <a:t>. Deze stoffen </a:t>
            </a:r>
            <a:r>
              <a:rPr lang="nl-NL" sz="2400" b="1" dirty="0" smtClean="0"/>
              <a:t>activeren inactieve B- en </a:t>
            </a:r>
            <a:r>
              <a:rPr lang="nl-NL" sz="2400" b="1" dirty="0" err="1" smtClean="0"/>
              <a:t>Tc-cellen</a:t>
            </a:r>
            <a:r>
              <a:rPr lang="nl-NL" sz="2400" b="1" dirty="0" smtClean="0"/>
              <a:t> om zich te delen.</a:t>
            </a:r>
            <a:endParaRPr lang="nl-NL" sz="2400"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fontScale="90000"/>
          </a:bodyPr>
          <a:lstStyle/>
          <a:p>
            <a:r>
              <a:rPr lang="nl-NL" sz="3200" b="1" dirty="0" smtClean="0"/>
              <a:t>21.5.7. </a:t>
            </a:r>
            <a:r>
              <a:rPr lang="nl-NL" sz="3200" b="1" dirty="0" err="1" smtClean="0"/>
              <a:t>T-helpercellen</a:t>
            </a:r>
            <a:r>
              <a:rPr lang="nl-NL" sz="3200" b="1" dirty="0" smtClean="0"/>
              <a:t> en MHC-II      5</a:t>
            </a:r>
            <a:br>
              <a:rPr lang="nl-NL" sz="3200" b="1" dirty="0" smtClean="0"/>
            </a:br>
            <a:r>
              <a:rPr lang="nl-NL" sz="3200" b="1" dirty="0" smtClean="0"/>
              <a:t>schematische werking          </a:t>
            </a:r>
            <a:endParaRPr lang="nl-NL" sz="3200" dirty="0"/>
          </a:p>
        </p:txBody>
      </p:sp>
      <p:pic>
        <p:nvPicPr>
          <p:cNvPr id="4" name="Tijdelijke aanduiding voor inhoud 3" descr="Thelpercellen schematisch in actie.jpg"/>
          <p:cNvPicPr>
            <a:picLocks noGrp="1" noChangeAspect="1"/>
          </p:cNvPicPr>
          <p:nvPr>
            <p:ph idx="1"/>
          </p:nvPr>
        </p:nvPicPr>
        <p:blipFill>
          <a:blip r:embed="rId2" cstate="print"/>
          <a:stretch>
            <a:fillRect/>
          </a:stretch>
        </p:blipFill>
        <p:spPr>
          <a:xfrm>
            <a:off x="625732" y="1268760"/>
            <a:ext cx="7891627" cy="5400600"/>
          </a:xfr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3200" dirty="0" smtClean="0"/>
              <a:t>21.5.7      BIOPLEK  VOOR HERHALING  MHC-II </a:t>
            </a:r>
            <a:r>
              <a:rPr lang="en-US" sz="3200" dirty="0" err="1" smtClean="0"/>
              <a:t>moleculen</a:t>
            </a:r>
            <a:r>
              <a:rPr lang="en-US" sz="3200" dirty="0" smtClean="0"/>
              <a:t> </a:t>
            </a:r>
            <a:endParaRPr lang="nl-NL" sz="3200" dirty="0"/>
          </a:p>
        </p:txBody>
      </p:sp>
      <p:sp>
        <p:nvSpPr>
          <p:cNvPr id="3" name="Tijdelijke aanduiding voor inhoud 2"/>
          <p:cNvSpPr>
            <a:spLocks noGrp="1"/>
          </p:cNvSpPr>
          <p:nvPr>
            <p:ph idx="1"/>
          </p:nvPr>
        </p:nvSpPr>
        <p:spPr>
          <a:xfrm>
            <a:off x="457200" y="1268760"/>
            <a:ext cx="8229600" cy="5328592"/>
          </a:xfrm>
        </p:spPr>
        <p:txBody>
          <a:bodyPr>
            <a:normAutofit/>
          </a:bodyPr>
          <a:lstStyle/>
          <a:p>
            <a:r>
              <a:rPr lang="nl-NL" dirty="0" smtClean="0">
                <a:hlinkClick r:id="rId2"/>
              </a:rPr>
              <a:t>http://www.bioplek.org/animaties/afweer/macrofagen.html</a:t>
            </a:r>
            <a:r>
              <a:rPr lang="nl-NL" dirty="0" smtClean="0"/>
              <a:t>   </a:t>
            </a:r>
          </a:p>
          <a:p>
            <a:endParaRPr lang="en-US" dirty="0" smtClean="0"/>
          </a:p>
          <a:p>
            <a:r>
              <a:rPr lang="en-US" dirty="0" smtClean="0"/>
              <a:t>MHC-II </a:t>
            </a:r>
            <a:r>
              <a:rPr lang="en-US" dirty="0" err="1" smtClean="0"/>
              <a:t>moleculen</a:t>
            </a:r>
            <a:r>
              <a:rPr lang="en-US" dirty="0" smtClean="0"/>
              <a:t> en </a:t>
            </a:r>
            <a:r>
              <a:rPr lang="en-US" dirty="0" err="1" smtClean="0"/>
              <a:t>macrofagen</a:t>
            </a:r>
            <a:endParaRPr lang="nl-NL" dirty="0" smtClean="0"/>
          </a:p>
          <a:p>
            <a:endParaRPr lang="en-US" dirty="0" smtClean="0"/>
          </a:p>
          <a:p>
            <a:endParaRPr lang="nl-NL"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21.5.8. Activering van de </a:t>
            </a:r>
            <a:r>
              <a:rPr lang="nl-NL" sz="3200" b="1" dirty="0" err="1" smtClean="0"/>
              <a:t>B-cellen</a:t>
            </a:r>
            <a:endParaRPr lang="nl-NL" sz="3200" dirty="0"/>
          </a:p>
        </p:txBody>
      </p:sp>
      <p:sp>
        <p:nvSpPr>
          <p:cNvPr id="3" name="Tijdelijke aanduiding voor inhoud 2"/>
          <p:cNvSpPr>
            <a:spLocks noGrp="1"/>
          </p:cNvSpPr>
          <p:nvPr>
            <p:ph idx="1"/>
          </p:nvPr>
        </p:nvSpPr>
        <p:spPr>
          <a:xfrm>
            <a:off x="457200" y="980728"/>
            <a:ext cx="8229600" cy="5544616"/>
          </a:xfrm>
        </p:spPr>
        <p:txBody>
          <a:bodyPr>
            <a:normAutofit lnSpcReduction="10000"/>
          </a:bodyPr>
          <a:lstStyle/>
          <a:p>
            <a:r>
              <a:rPr lang="nl-NL" sz="2400" dirty="0" smtClean="0"/>
              <a:t>In het lichaam circuleren inactieve </a:t>
            </a:r>
            <a:r>
              <a:rPr lang="nl-NL" sz="2400" dirty="0" err="1" smtClean="0"/>
              <a:t>B-cellen</a:t>
            </a:r>
            <a:r>
              <a:rPr lang="nl-NL" sz="2400" dirty="0" smtClean="0"/>
              <a:t>; ieder met hun eigen antistoffen op het celmembraan. Zodra een inactieve </a:t>
            </a:r>
            <a:r>
              <a:rPr lang="nl-NL" sz="2400" dirty="0" err="1" smtClean="0"/>
              <a:t>B-cel</a:t>
            </a:r>
            <a:r>
              <a:rPr lang="nl-NL" sz="2400" dirty="0" smtClean="0"/>
              <a:t> een antigeen tegenkomt dat bij zijn eigen antistof past, bindt hij dat antigeen. De </a:t>
            </a:r>
            <a:r>
              <a:rPr lang="nl-NL" sz="2400" dirty="0" err="1" smtClean="0"/>
              <a:t>B-lymfocyt</a:t>
            </a:r>
            <a:r>
              <a:rPr lang="nl-NL" sz="2400" dirty="0" smtClean="0"/>
              <a:t> wordt daardoor een antigeen presenterende cel. </a:t>
            </a:r>
            <a:br>
              <a:rPr lang="nl-NL" sz="2400" dirty="0" smtClean="0"/>
            </a:br>
            <a:r>
              <a:rPr lang="nl-NL" sz="2400" dirty="0" smtClean="0"/>
              <a:t>Daarna volgt een koppeling tussen de </a:t>
            </a:r>
            <a:r>
              <a:rPr lang="nl-NL" sz="2400" dirty="0" err="1" smtClean="0"/>
              <a:t>T-helpercel</a:t>
            </a:r>
            <a:r>
              <a:rPr lang="nl-NL" sz="2400" dirty="0" smtClean="0"/>
              <a:t> met een receptor voor hetzelfde antigeen en activering door middel van </a:t>
            </a:r>
            <a:r>
              <a:rPr lang="nl-NL" sz="2400" dirty="0" err="1" smtClean="0"/>
              <a:t>cytokinen</a:t>
            </a:r>
            <a:r>
              <a:rPr lang="nl-NL" sz="2400" dirty="0" smtClean="0"/>
              <a:t>. Vervolgens gaan de geactiveerde </a:t>
            </a:r>
            <a:r>
              <a:rPr lang="nl-NL" sz="2400" dirty="0" err="1" smtClean="0"/>
              <a:t>B-cellen</a:t>
            </a:r>
            <a:r>
              <a:rPr lang="nl-NL" sz="2400" dirty="0" smtClean="0"/>
              <a:t> delen en differentiëren: er </a:t>
            </a:r>
            <a:r>
              <a:rPr lang="nl-NL" sz="2400" dirty="0" err="1" smtClean="0"/>
              <a:t>onstaan</a:t>
            </a:r>
            <a:r>
              <a:rPr lang="nl-NL" sz="2400" dirty="0" smtClean="0"/>
              <a:t> geheugen cellen en plasmacellen die antistoffen tegen het antigeen maken. De </a:t>
            </a:r>
            <a:r>
              <a:rPr lang="nl-NL" sz="2400" dirty="0" err="1" smtClean="0"/>
              <a:t>T-supressorcellen</a:t>
            </a:r>
            <a:r>
              <a:rPr lang="nl-NL" sz="2400" dirty="0" smtClean="0"/>
              <a:t> remmen (indien nodig) dit proces.</a:t>
            </a:r>
            <a:br>
              <a:rPr lang="nl-NL" sz="2400" dirty="0" smtClean="0"/>
            </a:br>
            <a:r>
              <a:rPr lang="nl-NL" sz="2400" dirty="0" smtClean="0"/>
              <a:t>De specifieke afweer via de B- en </a:t>
            </a:r>
            <a:r>
              <a:rPr lang="nl-NL" sz="2400" dirty="0" err="1" smtClean="0"/>
              <a:t>T-cellen</a:t>
            </a:r>
            <a:r>
              <a:rPr lang="nl-NL" sz="2400" dirty="0" smtClean="0"/>
              <a:t> richten zich tegelijkertijd op het binnengedrongen antigeen</a:t>
            </a:r>
          </a:p>
          <a:p>
            <a:endParaRPr lang="en-US" sz="2400" dirty="0" smtClean="0"/>
          </a:p>
          <a:p>
            <a:pPr>
              <a:buNone/>
            </a:pPr>
            <a:r>
              <a:rPr lang="nl-NL" sz="2400" dirty="0" smtClean="0">
                <a:hlinkClick r:id="rId2"/>
              </a:rPr>
              <a:t>http://www.schooltv.nl/video/t-en-b-cellen-de-wapenfabriek-wordt-actief/</a:t>
            </a:r>
            <a:r>
              <a:rPr lang="nl-NL" sz="2400" dirty="0" smtClean="0"/>
              <a:t>      3 min 14</a:t>
            </a:r>
            <a:endParaRPr lang="nl-NL"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Derde afweerlinie 3</a:t>
            </a:r>
            <a:endParaRPr lang="nl-NL" sz="3200" dirty="0"/>
          </a:p>
        </p:txBody>
      </p:sp>
      <p:sp>
        <p:nvSpPr>
          <p:cNvPr id="3" name="Tijdelijke aanduiding voor inhoud 2"/>
          <p:cNvSpPr>
            <a:spLocks noGrp="1"/>
          </p:cNvSpPr>
          <p:nvPr>
            <p:ph idx="1"/>
          </p:nvPr>
        </p:nvSpPr>
        <p:spPr>
          <a:xfrm>
            <a:off x="457200" y="980728"/>
            <a:ext cx="8229600" cy="5472608"/>
          </a:xfrm>
        </p:spPr>
        <p:txBody>
          <a:bodyPr>
            <a:normAutofit/>
          </a:bodyPr>
          <a:lstStyle/>
          <a:p>
            <a:r>
              <a:rPr lang="nl-NL" sz="2400" dirty="0" smtClean="0"/>
              <a:t>1. Het afweersysteem heeft een </a:t>
            </a:r>
            <a:r>
              <a:rPr lang="nl-NL" sz="2400" b="1" dirty="0" smtClean="0"/>
              <a:t>geheugen</a:t>
            </a:r>
            <a:r>
              <a:rPr lang="nl-NL" sz="2400" dirty="0" smtClean="0"/>
              <a:t> </a:t>
            </a:r>
          </a:p>
          <a:p>
            <a:pPr>
              <a:buNone/>
            </a:pPr>
            <a:r>
              <a:rPr lang="nl-NL" sz="2400" dirty="0" smtClean="0"/>
              <a:t>	De blootstelling aan griepvirus type I zorgt voor een betere en </a:t>
            </a:r>
            <a:r>
              <a:rPr lang="nl-NL" sz="2400" b="1" dirty="0" smtClean="0"/>
              <a:t>snellere</a:t>
            </a:r>
            <a:r>
              <a:rPr lang="nl-NL" sz="2400" dirty="0" smtClean="0"/>
              <a:t> afweer </a:t>
            </a:r>
            <a:r>
              <a:rPr lang="nl-NL" sz="2400" dirty="0" err="1" smtClean="0"/>
              <a:t>én</a:t>
            </a:r>
            <a:r>
              <a:rPr lang="nl-NL" sz="2400" dirty="0" smtClean="0"/>
              <a:t> </a:t>
            </a:r>
            <a:r>
              <a:rPr lang="nl-NL" sz="2400" b="1" dirty="0" smtClean="0"/>
              <a:t>grotere hoeveelheid antistoffen</a:t>
            </a:r>
            <a:r>
              <a:rPr lang="nl-NL" sz="2400" dirty="0" smtClean="0"/>
              <a:t> bij een volgende blootstelling aan </a:t>
            </a:r>
            <a:r>
              <a:rPr lang="nl-NL" sz="2400" b="1" dirty="0" smtClean="0"/>
              <a:t>hetzelfde type griepvirus</a:t>
            </a:r>
            <a:r>
              <a:rPr lang="nl-NL" sz="2400" dirty="0" smtClean="0"/>
              <a:t>. De afweer heeft het type griepvirus 'onthouden‘</a:t>
            </a:r>
          </a:p>
          <a:p>
            <a:pPr>
              <a:buNone/>
            </a:pPr>
            <a:r>
              <a:rPr lang="nl-NL" sz="2400" dirty="0" smtClean="0"/>
              <a:t>	(onthouden = </a:t>
            </a:r>
            <a:r>
              <a:rPr lang="nl-NL" sz="2400" dirty="0" err="1" smtClean="0"/>
              <a:t>B-geheugencellen</a:t>
            </a:r>
            <a:r>
              <a:rPr lang="nl-NL" sz="2400" dirty="0" smtClean="0"/>
              <a:t> zijn ontstaan). </a:t>
            </a:r>
            <a:br>
              <a:rPr lang="nl-NL" sz="2400" dirty="0" smtClean="0"/>
            </a:br>
            <a:r>
              <a:rPr lang="nl-NL" sz="2400" dirty="0" smtClean="0"/>
              <a:t>2. Het afweersysteem is </a:t>
            </a:r>
            <a:r>
              <a:rPr lang="nl-NL" sz="2400" b="1" dirty="0" smtClean="0"/>
              <a:t>specifiek</a:t>
            </a:r>
            <a:r>
              <a:rPr lang="nl-NL" sz="2400" dirty="0" smtClean="0"/>
              <a:t>. Een besmetting met griepvirus type I veroorzaakt geen verbetering van de afweer tegen het griepvirus type II. </a:t>
            </a:r>
            <a:br>
              <a:rPr lang="nl-NL" sz="2400" dirty="0" smtClean="0"/>
            </a:br>
            <a:r>
              <a:rPr lang="nl-NL" sz="2400" dirty="0" smtClean="0"/>
              <a:t>Waarschijnlijk heb je als kind waterpokken gehad. Je kreeg toen jeukende rode bultjes en koorts. Sindsdien ben je niet meer vatbaar voor deze ziekte. Je bent </a:t>
            </a:r>
            <a:r>
              <a:rPr lang="nl-NL" sz="2400" b="1" dirty="0" smtClean="0"/>
              <a:t>immuun</a:t>
            </a:r>
            <a:r>
              <a:rPr lang="nl-NL" sz="2400" dirty="0" smtClean="0"/>
              <a:t> geworden voor waterpokken. Dit komt door de werking van het afweersysteem</a:t>
            </a:r>
            <a:endParaRPr lang="nl-NL"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normAutofit/>
          </a:bodyPr>
          <a:lstStyle/>
          <a:p>
            <a:r>
              <a:rPr lang="nl-NL" sz="3200" b="1" dirty="0" smtClean="0"/>
              <a:t>Derde afweerlinie 4</a:t>
            </a:r>
            <a:endParaRPr lang="nl-NL" sz="3200" dirty="0"/>
          </a:p>
        </p:txBody>
      </p:sp>
      <p:sp>
        <p:nvSpPr>
          <p:cNvPr id="3" name="Tijdelijke aanduiding voor inhoud 2"/>
          <p:cNvSpPr>
            <a:spLocks noGrp="1"/>
          </p:cNvSpPr>
          <p:nvPr>
            <p:ph idx="1"/>
          </p:nvPr>
        </p:nvSpPr>
        <p:spPr/>
        <p:txBody>
          <a:bodyPr>
            <a:normAutofit/>
          </a:bodyPr>
          <a:lstStyle/>
          <a:p>
            <a:pPr fontAlgn="t"/>
            <a:r>
              <a:rPr lang="nl-NL" sz="2400" dirty="0" smtClean="0"/>
              <a:t>Om goed te kunnen begrijpen hoe het geheugen en de specificiteit van het afweersysteem werken, moeten we op </a:t>
            </a:r>
            <a:r>
              <a:rPr lang="nl-NL" sz="2400" b="1" dirty="0" smtClean="0"/>
              <a:t>celniveau en moleculeniveau </a:t>
            </a:r>
            <a:r>
              <a:rPr lang="nl-NL" sz="2400" dirty="0" smtClean="0"/>
              <a:t>naar lymfocyten kijken. </a:t>
            </a:r>
          </a:p>
          <a:p>
            <a:pPr fontAlgn="t"/>
            <a:r>
              <a:rPr lang="nl-NL" sz="2400" dirty="0" smtClean="0"/>
              <a:t>Twee groepen lymfocyten zijn werkzaam in de specifieke afweer: de </a:t>
            </a:r>
            <a:r>
              <a:rPr lang="nl-NL" sz="2400" b="1" dirty="0" err="1" smtClean="0"/>
              <a:t>B-lymfocyten</a:t>
            </a:r>
            <a:r>
              <a:rPr lang="nl-NL" sz="2400" dirty="0" smtClean="0"/>
              <a:t>, ofwel </a:t>
            </a:r>
            <a:r>
              <a:rPr lang="nl-NL" sz="2400" b="1" dirty="0" err="1" smtClean="0"/>
              <a:t>B-cellen</a:t>
            </a:r>
            <a:r>
              <a:rPr lang="nl-NL" sz="2400" b="1" dirty="0" smtClean="0"/>
              <a:t> </a:t>
            </a:r>
            <a:r>
              <a:rPr lang="nl-NL" sz="2400" dirty="0" smtClean="0"/>
              <a:t>en de </a:t>
            </a:r>
            <a:r>
              <a:rPr lang="nl-NL" sz="2400" b="1" dirty="0" err="1" smtClean="0"/>
              <a:t>T-lymfocyten</a:t>
            </a:r>
            <a:r>
              <a:rPr lang="nl-NL" sz="2400" dirty="0" smtClean="0"/>
              <a:t>, ofwel</a:t>
            </a:r>
            <a:r>
              <a:rPr lang="nl-NL" sz="2400" b="1" dirty="0" smtClean="0"/>
              <a:t> </a:t>
            </a:r>
            <a:r>
              <a:rPr lang="nl-NL" sz="2400" b="1" dirty="0" err="1" smtClean="0"/>
              <a:t>T-cellen</a:t>
            </a:r>
            <a:r>
              <a:rPr lang="nl-NL" sz="2400" dirty="0" smtClean="0"/>
              <a:t>. </a:t>
            </a:r>
          </a:p>
          <a:p>
            <a:pPr fontAlgn="t"/>
            <a:r>
              <a:rPr lang="nl-NL" sz="2400" dirty="0" smtClean="0"/>
              <a:t>In de volgende paragrafen gaan we daar dieper op in.</a:t>
            </a:r>
          </a:p>
          <a:p>
            <a:pPr fontAlgn="t">
              <a:buNone/>
            </a:pPr>
            <a:r>
              <a:rPr lang="nl-NL" sz="2400" dirty="0" smtClean="0"/>
              <a:t> </a:t>
            </a:r>
          </a:p>
          <a:p>
            <a:endParaRPr lang="nl-NL"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fontScale="90000"/>
          </a:bodyPr>
          <a:lstStyle/>
          <a:p>
            <a:r>
              <a:rPr lang="nl-NL" sz="3200" b="1" dirty="0" smtClean="0"/>
              <a:t>Derde afweerlinie 5</a:t>
            </a:r>
            <a:br>
              <a:rPr lang="nl-NL" sz="3200" b="1" dirty="0" smtClean="0"/>
            </a:br>
            <a:r>
              <a:rPr lang="nl-NL" sz="2800" b="1" dirty="0" smtClean="0"/>
              <a:t>21.5.1. Specificiteit, antistoffen en geheugen  1</a:t>
            </a:r>
            <a:endParaRPr lang="nl-NL" sz="3200" dirty="0"/>
          </a:p>
        </p:txBody>
      </p:sp>
      <p:sp>
        <p:nvSpPr>
          <p:cNvPr id="3" name="Tijdelijke aanduiding voor inhoud 2"/>
          <p:cNvSpPr>
            <a:spLocks noGrp="1"/>
          </p:cNvSpPr>
          <p:nvPr>
            <p:ph idx="1"/>
          </p:nvPr>
        </p:nvSpPr>
        <p:spPr>
          <a:xfrm>
            <a:off x="457200" y="1340768"/>
            <a:ext cx="8229600" cy="5256584"/>
          </a:xfrm>
        </p:spPr>
        <p:txBody>
          <a:bodyPr>
            <a:normAutofit/>
          </a:bodyPr>
          <a:lstStyle/>
          <a:p>
            <a:r>
              <a:rPr lang="nl-NL" sz="2400" dirty="0" smtClean="0"/>
              <a:t>Elke lymfocyt heeft </a:t>
            </a:r>
            <a:r>
              <a:rPr lang="nl-NL" sz="2400" b="1" dirty="0" smtClean="0"/>
              <a:t>celreceptoren</a:t>
            </a:r>
            <a:r>
              <a:rPr lang="nl-NL" sz="2400" dirty="0" smtClean="0"/>
              <a:t> op zijn celmembraan. </a:t>
            </a:r>
          </a:p>
          <a:p>
            <a:r>
              <a:rPr lang="nl-NL" sz="2400" dirty="0" smtClean="0"/>
              <a:t>Deze celreceptoren kunnen binden aan een bepaald type ziekteverwekker. Hiermee start de </a:t>
            </a:r>
            <a:r>
              <a:rPr lang="nl-NL" sz="2400" b="1" dirty="0" smtClean="0"/>
              <a:t>specifieke afweer</a:t>
            </a:r>
            <a:r>
              <a:rPr lang="nl-NL" sz="2400" dirty="0" smtClean="0"/>
              <a:t>. </a:t>
            </a:r>
          </a:p>
          <a:p>
            <a:r>
              <a:rPr lang="nl-NL" sz="2400" dirty="0" smtClean="0"/>
              <a:t>Het stukje ziekteverwekker dat op een celreceptor van een lymfocyt past, heet </a:t>
            </a:r>
            <a:r>
              <a:rPr lang="nl-NL" sz="2400" b="1" dirty="0" smtClean="0"/>
              <a:t>antigeen</a:t>
            </a:r>
            <a:r>
              <a:rPr lang="nl-NL" sz="2400" dirty="0" smtClean="0"/>
              <a:t>. </a:t>
            </a:r>
          </a:p>
          <a:p>
            <a:r>
              <a:rPr lang="nl-NL" sz="2400" dirty="0" smtClean="0"/>
              <a:t>Een lymfocyt heeft ongeveer 100.000 dezelfde celreceptoren op zijn celmembraan om één type antigeen te kunnen binden. Dit verklaart de specificiteit. </a:t>
            </a:r>
            <a:endParaRPr lang="nl-NL"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smtClean="0"/>
              <a:t>Derde afweerlinie 6</a:t>
            </a:r>
            <a:br>
              <a:rPr lang="nl-NL" sz="3200" b="1" dirty="0" smtClean="0"/>
            </a:br>
            <a:r>
              <a:rPr lang="nl-NL" sz="3200" b="1" dirty="0" smtClean="0"/>
              <a:t> 21.5.1. Specificiteit, antistoffen en geheugen  2</a:t>
            </a:r>
            <a:endParaRPr lang="nl-NL" sz="3200" dirty="0"/>
          </a:p>
        </p:txBody>
      </p:sp>
      <p:sp>
        <p:nvSpPr>
          <p:cNvPr id="3" name="Tijdelijke aanduiding voor inhoud 2"/>
          <p:cNvSpPr>
            <a:spLocks noGrp="1"/>
          </p:cNvSpPr>
          <p:nvPr>
            <p:ph idx="1"/>
          </p:nvPr>
        </p:nvSpPr>
        <p:spPr>
          <a:xfrm>
            <a:off x="457200" y="1600200"/>
            <a:ext cx="8229600" cy="4853136"/>
          </a:xfrm>
        </p:spPr>
        <p:txBody>
          <a:bodyPr>
            <a:normAutofit/>
          </a:bodyPr>
          <a:lstStyle/>
          <a:p>
            <a:r>
              <a:rPr lang="nl-NL" sz="2400" dirty="0" smtClean="0"/>
              <a:t>Celreceptoren bestaan voor een klein deel uit koolhydraten en voor een groot deel uit eiwitten (</a:t>
            </a:r>
            <a:r>
              <a:rPr lang="nl-NL" sz="2400" b="1" dirty="0" err="1" smtClean="0"/>
              <a:t>glycoproteïnen</a:t>
            </a:r>
            <a:r>
              <a:rPr lang="nl-NL" sz="2400" dirty="0" smtClean="0"/>
              <a:t>). </a:t>
            </a:r>
          </a:p>
          <a:p>
            <a:r>
              <a:rPr lang="nl-NL" sz="2400" dirty="0" smtClean="0"/>
              <a:t>De receptoren van de </a:t>
            </a:r>
            <a:r>
              <a:rPr lang="nl-NL" sz="2400" dirty="0" err="1" smtClean="0"/>
              <a:t>T-cellen</a:t>
            </a:r>
            <a:r>
              <a:rPr lang="nl-NL" sz="2400" dirty="0" smtClean="0"/>
              <a:t> heten </a:t>
            </a:r>
            <a:r>
              <a:rPr lang="nl-NL" sz="2400" b="1" dirty="0" err="1" smtClean="0"/>
              <a:t>T-Cel-Receptoren</a:t>
            </a:r>
            <a:r>
              <a:rPr lang="nl-NL" sz="2400" b="1" dirty="0" smtClean="0"/>
              <a:t> </a:t>
            </a:r>
            <a:r>
              <a:rPr lang="nl-NL" sz="2400" dirty="0" smtClean="0"/>
              <a:t>(TCR). </a:t>
            </a:r>
            <a:br>
              <a:rPr lang="nl-NL" sz="2400" dirty="0" smtClean="0"/>
            </a:br>
            <a:r>
              <a:rPr lang="nl-NL" sz="2400" dirty="0" smtClean="0"/>
              <a:t>De celreceptoren van de </a:t>
            </a:r>
            <a:r>
              <a:rPr lang="nl-NL" sz="2400" dirty="0" err="1" smtClean="0"/>
              <a:t>B-cellen</a:t>
            </a:r>
            <a:r>
              <a:rPr lang="nl-NL" sz="2400" dirty="0" smtClean="0"/>
              <a:t> heten </a:t>
            </a:r>
            <a:r>
              <a:rPr lang="nl-NL" sz="2400" b="1" dirty="0" smtClean="0"/>
              <a:t>antistoffen</a:t>
            </a:r>
            <a:r>
              <a:rPr lang="nl-NL" sz="2400" dirty="0" smtClean="0"/>
              <a:t> (in het Engels '</a:t>
            </a:r>
            <a:r>
              <a:rPr lang="nl-NL" sz="2400" dirty="0" err="1" smtClean="0"/>
              <a:t>antibodies</a:t>
            </a:r>
            <a:r>
              <a:rPr lang="nl-NL" sz="2400" dirty="0" smtClean="0"/>
              <a:t>'). Als je terugkijkt in de onderste figuur van </a:t>
            </a:r>
            <a:r>
              <a:rPr lang="nl-NL" sz="2400" dirty="0" smtClean="0">
                <a:hlinkClick r:id="rId2"/>
              </a:rPr>
              <a:t>paragraaf 21.4</a:t>
            </a:r>
            <a:r>
              <a:rPr lang="nl-NL" sz="2400" dirty="0" smtClean="0"/>
              <a:t>, zie je de celreceptoren van de T- en </a:t>
            </a:r>
            <a:r>
              <a:rPr lang="nl-NL" sz="2400" dirty="0" err="1" smtClean="0"/>
              <a:t>B-cellen</a:t>
            </a:r>
            <a:r>
              <a:rPr lang="nl-NL" sz="2400" dirty="0" smtClean="0"/>
              <a:t> vergroot en schematisch getekend. </a:t>
            </a:r>
          </a:p>
          <a:p>
            <a:r>
              <a:rPr lang="nl-NL" sz="2400" dirty="0" smtClean="0"/>
              <a:t>Het bijzondere van de antistoffen van de </a:t>
            </a:r>
            <a:r>
              <a:rPr lang="nl-NL" sz="2400" dirty="0" err="1" smtClean="0"/>
              <a:t>B-lymfocyten</a:t>
            </a:r>
            <a:r>
              <a:rPr lang="nl-NL" sz="2400" dirty="0" smtClean="0"/>
              <a:t> is dat ze aan het bloed kunnen worden afgegeven. </a:t>
            </a:r>
          </a:p>
          <a:p>
            <a:r>
              <a:rPr lang="nl-NL" sz="2400" dirty="0" smtClean="0"/>
              <a:t>Losse antistoffen in het bloed heten </a:t>
            </a:r>
            <a:r>
              <a:rPr lang="nl-NL" sz="2400" b="1" dirty="0" err="1" smtClean="0"/>
              <a:t>immunoglobulinen</a:t>
            </a:r>
            <a:r>
              <a:rPr lang="nl-NL" sz="2400" dirty="0" smtClean="0"/>
              <a:t>. </a:t>
            </a:r>
          </a:p>
          <a:p>
            <a:r>
              <a:rPr lang="nl-NL" sz="2400" dirty="0" err="1" smtClean="0"/>
              <a:t>T-cellen</a:t>
            </a:r>
            <a:r>
              <a:rPr lang="nl-NL" sz="2400" dirty="0" smtClean="0"/>
              <a:t> kunnen hun </a:t>
            </a:r>
            <a:r>
              <a:rPr lang="nl-NL" sz="2400" dirty="0" err="1" smtClean="0"/>
              <a:t>T-Cel-Receptoren</a:t>
            </a:r>
            <a:r>
              <a:rPr lang="nl-NL" sz="2400" dirty="0" smtClean="0"/>
              <a:t> niet aan het bloed afgeven</a:t>
            </a:r>
            <a:endParaRPr lang="nl-NL"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smtClean="0"/>
              <a:t>Derde afweerlinie 7</a:t>
            </a:r>
            <a:br>
              <a:rPr lang="nl-NL" sz="3200" b="1" dirty="0" smtClean="0"/>
            </a:br>
            <a:r>
              <a:rPr lang="nl-NL" sz="3200" b="1" dirty="0" smtClean="0"/>
              <a:t> 21.5.1. Specificiteit, antistoffen en geheugen  3</a:t>
            </a:r>
            <a:endParaRPr lang="nl-NL" sz="3200" dirty="0"/>
          </a:p>
        </p:txBody>
      </p:sp>
      <p:sp>
        <p:nvSpPr>
          <p:cNvPr id="3" name="Tijdelijke aanduiding voor inhoud 2"/>
          <p:cNvSpPr>
            <a:spLocks noGrp="1"/>
          </p:cNvSpPr>
          <p:nvPr>
            <p:ph idx="1"/>
          </p:nvPr>
        </p:nvSpPr>
        <p:spPr/>
        <p:txBody>
          <a:bodyPr>
            <a:normAutofit fontScale="92500" lnSpcReduction="10000"/>
          </a:bodyPr>
          <a:lstStyle/>
          <a:p>
            <a:r>
              <a:rPr lang="nl-NL" sz="2400" dirty="0" smtClean="0"/>
              <a:t>Het geheugen van het afweersysteem wordt gevormd door zogenaamde </a:t>
            </a:r>
            <a:r>
              <a:rPr lang="nl-NL" sz="2400" b="1" dirty="0" err="1" smtClean="0"/>
              <a:t>B-geheugencellen</a:t>
            </a:r>
            <a:r>
              <a:rPr lang="nl-NL" sz="2400" dirty="0" smtClean="0"/>
              <a:t>. Geheugencellen worden gevormd als een lymfocyt geactiveerd wordt door een binding van zijn celreceptor aan een bepaald type </a:t>
            </a:r>
            <a:r>
              <a:rPr lang="nl-NL" sz="2400" b="1" dirty="0" smtClean="0"/>
              <a:t>ziekteverwekker</a:t>
            </a:r>
            <a:r>
              <a:rPr lang="nl-NL" sz="2400" dirty="0" smtClean="0"/>
              <a:t>. </a:t>
            </a:r>
          </a:p>
          <a:p>
            <a:r>
              <a:rPr lang="nl-NL" sz="2400" dirty="0" smtClean="0"/>
              <a:t>De </a:t>
            </a:r>
            <a:r>
              <a:rPr lang="nl-NL" sz="2400" b="1" dirty="0" smtClean="0"/>
              <a:t>geactiveerde</a:t>
            </a:r>
            <a:r>
              <a:rPr lang="nl-NL" sz="2400" dirty="0" smtClean="0"/>
              <a:t> lymfocyt deelt zich daarna vele malen. Zo ontstaan heel veel lymfocyten met dezelfde celreceptoren tegen die specifieke ziekteverwekker. </a:t>
            </a:r>
          </a:p>
          <a:p>
            <a:r>
              <a:rPr lang="nl-NL" sz="2400" dirty="0" smtClean="0"/>
              <a:t>Dit wordt </a:t>
            </a:r>
            <a:r>
              <a:rPr lang="nl-NL" sz="2400" b="1" dirty="0" err="1" smtClean="0"/>
              <a:t>klonale</a:t>
            </a:r>
            <a:r>
              <a:rPr lang="nl-NL" sz="2400" b="1" dirty="0" smtClean="0"/>
              <a:t> selectie </a:t>
            </a:r>
            <a:r>
              <a:rPr lang="nl-NL" sz="2400" dirty="0" smtClean="0"/>
              <a:t>genoemd. </a:t>
            </a:r>
            <a:r>
              <a:rPr lang="nl-NL" sz="2400" b="1" dirty="0" smtClean="0"/>
              <a:t>Een deel </a:t>
            </a:r>
            <a:r>
              <a:rPr lang="nl-NL" sz="2400" dirty="0" smtClean="0"/>
              <a:t>van deze nieuwe cellen </a:t>
            </a:r>
            <a:r>
              <a:rPr lang="nl-NL" sz="2400" b="1" dirty="0" smtClean="0"/>
              <a:t>zal actief zijn met het bestrijden </a:t>
            </a:r>
            <a:r>
              <a:rPr lang="nl-NL" sz="2400" dirty="0" smtClean="0"/>
              <a:t>van de ziekteverwekker (</a:t>
            </a:r>
            <a:r>
              <a:rPr lang="nl-NL" sz="2400" b="1" dirty="0" smtClean="0"/>
              <a:t>plasmacellen – zij maken antistoffen</a:t>
            </a:r>
            <a:r>
              <a:rPr lang="nl-NL" sz="2400" dirty="0" smtClean="0"/>
              <a:t>)</a:t>
            </a:r>
          </a:p>
          <a:p>
            <a:r>
              <a:rPr lang="nl-NL" sz="2400" b="1" dirty="0" smtClean="0"/>
              <a:t>Het overige deel </a:t>
            </a:r>
            <a:r>
              <a:rPr lang="nl-NL" sz="2400" dirty="0" smtClean="0"/>
              <a:t>van deze nieuwe cellen zal </a:t>
            </a:r>
            <a:r>
              <a:rPr lang="nl-NL" sz="2400" b="1" dirty="0" smtClean="0"/>
              <a:t>niet actief </a:t>
            </a:r>
            <a:r>
              <a:rPr lang="nl-NL" sz="2400" dirty="0" smtClean="0"/>
              <a:t>zijn en </a:t>
            </a:r>
            <a:r>
              <a:rPr lang="nl-NL" sz="2400" b="1" dirty="0" smtClean="0"/>
              <a:t>vormt de groep </a:t>
            </a:r>
            <a:r>
              <a:rPr lang="nl-NL" sz="2400" b="1" dirty="0" err="1" smtClean="0"/>
              <a:t>B-geheugencellen</a:t>
            </a:r>
            <a:endParaRPr lang="nl-NL" sz="2400" b="1" dirty="0" smtClean="0"/>
          </a:p>
          <a:p>
            <a:r>
              <a:rPr lang="nl-NL" sz="2400" dirty="0" smtClean="0"/>
              <a:t>Een animatie kun je op </a:t>
            </a:r>
            <a:r>
              <a:rPr lang="nl-NL" sz="2400" dirty="0" err="1" smtClean="0">
                <a:hlinkClick r:id="rId2"/>
              </a:rPr>
              <a:t>Bioplek</a:t>
            </a:r>
            <a:r>
              <a:rPr lang="nl-NL" sz="2400" dirty="0" smtClean="0"/>
              <a:t> bekijken (klik </a:t>
            </a:r>
            <a:r>
              <a:rPr lang="nl-NL" sz="2400" dirty="0" smtClean="0">
                <a:hlinkClick r:id="rId3"/>
              </a:rPr>
              <a:t>hier</a:t>
            </a:r>
            <a:r>
              <a:rPr lang="nl-NL" sz="2400" dirty="0" smtClean="0"/>
              <a:t> voor de </a:t>
            </a:r>
            <a:r>
              <a:rPr lang="nl-NL" sz="2400" dirty="0" err="1" smtClean="0"/>
              <a:t>iPad</a:t>
            </a:r>
            <a:r>
              <a:rPr lang="nl-NL" sz="2400" dirty="0" smtClean="0"/>
              <a:t>).</a:t>
            </a:r>
            <a:endParaRPr lang="nl-NL" sz="2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21.5.2. </a:t>
            </a:r>
            <a:r>
              <a:rPr lang="nl-NL" sz="3200" b="1" dirty="0" err="1" smtClean="0"/>
              <a:t>B-cellen</a:t>
            </a:r>
            <a:r>
              <a:rPr lang="nl-NL" sz="3200" b="1" dirty="0" smtClean="0"/>
              <a:t> en antistoffen</a:t>
            </a:r>
            <a:endParaRPr lang="nl-NL" sz="3200" dirty="0"/>
          </a:p>
        </p:txBody>
      </p:sp>
      <p:sp>
        <p:nvSpPr>
          <p:cNvPr id="3" name="Tijdelijke aanduiding voor inhoud 2"/>
          <p:cNvSpPr>
            <a:spLocks noGrp="1"/>
          </p:cNvSpPr>
          <p:nvPr>
            <p:ph idx="1"/>
          </p:nvPr>
        </p:nvSpPr>
        <p:spPr>
          <a:xfrm>
            <a:off x="457200" y="980728"/>
            <a:ext cx="8229600" cy="5544616"/>
          </a:xfrm>
        </p:spPr>
        <p:txBody>
          <a:bodyPr>
            <a:normAutofit/>
          </a:bodyPr>
          <a:lstStyle/>
          <a:p>
            <a:r>
              <a:rPr lang="nl-NL" sz="2400" dirty="0" smtClean="0"/>
              <a:t>Afweer met antistoffen wordt  </a:t>
            </a:r>
            <a:r>
              <a:rPr lang="nl-NL" sz="2400" b="1" dirty="0" smtClean="0"/>
              <a:t>humorale immuniteit </a:t>
            </a:r>
            <a:r>
              <a:rPr lang="nl-NL" sz="2400" dirty="0" smtClean="0"/>
              <a:t>(humor = lichaamsvocht) genoemd. Deze immuniteit is vooral gericht tegen bacteriën, virussen en toxinen (giftige stoffen).</a:t>
            </a:r>
          </a:p>
          <a:p>
            <a:pPr>
              <a:buNone/>
            </a:pPr>
            <a:r>
              <a:rPr lang="nl-NL" sz="1800" i="1" dirty="0" smtClean="0"/>
              <a:t>Het ontstaan van humorale immuniteit door </a:t>
            </a:r>
            <a:r>
              <a:rPr lang="nl-NL" sz="1800" i="1" dirty="0" err="1" smtClean="0"/>
              <a:t>klonale</a:t>
            </a:r>
            <a:r>
              <a:rPr lang="nl-NL" sz="1800" i="1" dirty="0" smtClean="0"/>
              <a:t> selectie</a:t>
            </a:r>
          </a:p>
          <a:p>
            <a:pPr>
              <a:buNone/>
            </a:pPr>
            <a:endParaRPr lang="en-US" sz="1800" i="1" dirty="0" smtClean="0"/>
          </a:p>
          <a:p>
            <a:pPr>
              <a:buNone/>
            </a:pPr>
            <a:endParaRPr lang="nl-NL" sz="1800" dirty="0"/>
          </a:p>
        </p:txBody>
      </p:sp>
      <p:pic>
        <p:nvPicPr>
          <p:cNvPr id="4" name="Afbeelding 3" descr="Blymfocyten schematische weergave.jpg"/>
          <p:cNvPicPr>
            <a:picLocks noChangeAspect="1"/>
          </p:cNvPicPr>
          <p:nvPr/>
        </p:nvPicPr>
        <p:blipFill>
          <a:blip r:embed="rId2" cstate="print"/>
          <a:stretch>
            <a:fillRect/>
          </a:stretch>
        </p:blipFill>
        <p:spPr>
          <a:xfrm>
            <a:off x="1187624" y="2492896"/>
            <a:ext cx="6912768" cy="417195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21.5.3. Meer over humorale </a:t>
            </a:r>
            <a:r>
              <a:rPr lang="nl-NL" sz="3200" b="1" dirty="0" err="1" smtClean="0"/>
              <a:t>immmuniteit</a:t>
            </a:r>
            <a:r>
              <a:rPr lang="nl-NL" sz="3200" b="1" dirty="0" smtClean="0"/>
              <a:t> 1</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nl-NL" sz="2400" dirty="0" smtClean="0"/>
              <a:t>In het volgende experiment wordt muis 1 ingeënt met een verzwakt tetanusgif dat afkomstig is van de tetanusbacterie. Na drie weken wordt in dezelfde muis tetanusgif gespoten. De muis wordt niet ziek. Vervolgens wordt bloed van de muis gescheiden in bloedplasma en bloedcellen. </a:t>
            </a:r>
            <a:br>
              <a:rPr lang="nl-NL" sz="2400" dirty="0" smtClean="0"/>
            </a:br>
            <a:r>
              <a:rPr lang="nl-NL" sz="2400" dirty="0" smtClean="0"/>
              <a:t>Muis 2 krijgt het bloedplasma ingespoten en muis 3 krijgt niets ingespoten. </a:t>
            </a:r>
            <a:br>
              <a:rPr lang="nl-NL" sz="2400" dirty="0" smtClean="0"/>
            </a:br>
            <a:r>
              <a:rPr lang="nl-NL" sz="2400" dirty="0" smtClean="0"/>
              <a:t>Meteen hierna worden muis 2 en muis 3 geïnfecteerd met het tetanusgif. Muis 2 wordt niet ziek, terwijl muis 3 wel ziek wordt. </a:t>
            </a:r>
            <a:br>
              <a:rPr lang="nl-NL" sz="2400" dirty="0" smtClean="0"/>
            </a:br>
            <a:r>
              <a:rPr lang="nl-NL" sz="2400" dirty="0" smtClean="0"/>
              <a:t>Hieruit kun je afleiden dat muis 1 antistoffen in zijn bloedplasma heeft zitten, die het tetanusgif kunnen uitschakelen</a:t>
            </a:r>
          </a:p>
          <a:p>
            <a:r>
              <a:rPr lang="en-US" sz="2400" dirty="0" err="1" smtClean="0"/>
              <a:t>Zie</a:t>
            </a:r>
            <a:r>
              <a:rPr lang="en-US" sz="2400" dirty="0" smtClean="0"/>
              <a:t> experiment op </a:t>
            </a:r>
            <a:r>
              <a:rPr lang="en-US" sz="2400" dirty="0" err="1" smtClean="0"/>
              <a:t>volgende</a:t>
            </a:r>
            <a:r>
              <a:rPr lang="en-US" sz="2400" dirty="0" smtClean="0"/>
              <a:t> </a:t>
            </a:r>
            <a:r>
              <a:rPr lang="en-US" sz="2400" dirty="0" err="1" smtClean="0"/>
              <a:t>dia</a:t>
            </a:r>
            <a:endParaRPr lang="nl-NL"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739</Words>
  <Application>Microsoft Office PowerPoint</Application>
  <PresentationFormat>Diavoorstelling (4:3)</PresentationFormat>
  <Paragraphs>96</Paragraphs>
  <Slides>28</Slides>
  <Notes>0</Notes>
  <HiddenSlides>0</HiddenSlides>
  <MMClips>0</MMClips>
  <ScaleCrop>false</ScaleCrop>
  <HeadingPairs>
    <vt:vector size="4" baseType="variant">
      <vt:variant>
        <vt:lpstr>Thema</vt:lpstr>
      </vt:variant>
      <vt:variant>
        <vt:i4>1</vt:i4>
      </vt:variant>
      <vt:variant>
        <vt:lpstr>Diatitels</vt:lpstr>
      </vt:variant>
      <vt:variant>
        <vt:i4>28</vt:i4>
      </vt:variant>
    </vt:vector>
  </HeadingPairs>
  <TitlesOfParts>
    <vt:vector size="29" baseType="lpstr">
      <vt:lpstr>Office-thema</vt:lpstr>
      <vt:lpstr>21.5  Derde afweerlinie 1</vt:lpstr>
      <vt:lpstr>Derde afweerlinie 2</vt:lpstr>
      <vt:lpstr>Derde afweerlinie 3</vt:lpstr>
      <vt:lpstr>Derde afweerlinie 4</vt:lpstr>
      <vt:lpstr>Derde afweerlinie 5 21.5.1. Specificiteit, antistoffen en geheugen  1</vt:lpstr>
      <vt:lpstr>Derde afweerlinie 6  21.5.1. Specificiteit, antistoffen en geheugen  2</vt:lpstr>
      <vt:lpstr>Derde afweerlinie 7  21.5.1. Specificiteit, antistoffen en geheugen  3</vt:lpstr>
      <vt:lpstr>21.5.2. B-cellen en antistoffen</vt:lpstr>
      <vt:lpstr>21.5.3. Meer over humorale immmuniteit 1</vt:lpstr>
      <vt:lpstr>21.5.3. Meer over humorale immmuniteit 1 Experiment met muizen 1 x klikken</vt:lpstr>
      <vt:lpstr>21.5.4. Antistoffen 1</vt:lpstr>
      <vt:lpstr>21.5.4. Antistoffen 2</vt:lpstr>
      <vt:lpstr>21.5.4. Antistoffen 3</vt:lpstr>
      <vt:lpstr>21.5.4. Antistoffen 4  schematische weergave </vt:lpstr>
      <vt:lpstr>ANTISTOFFEN</vt:lpstr>
      <vt:lpstr>21.5.5. T-cellen 1  ook volgende dia voor schema</vt:lpstr>
      <vt:lpstr>21.5.5. T-cellen 2  experiment vorige dia</vt:lpstr>
      <vt:lpstr>21.5.6. Tc-cellen en MHC-I     1</vt:lpstr>
      <vt:lpstr>21.5.6. Tc-cellen en MHC-I     2</vt:lpstr>
      <vt:lpstr>21.5.6. Tc-cellen en MHC-I     3     klikken</vt:lpstr>
      <vt:lpstr>21.5.6. Tc-cellen en MHC-I     4</vt:lpstr>
      <vt:lpstr>21.5.7. T-helpercellen en MHC-II      1 Experiment muizen</vt:lpstr>
      <vt:lpstr>21.5.7. T-helpercellen en MHC-II     2 Experiment muizen           klikken</vt:lpstr>
      <vt:lpstr>21.5.7. T-helpercellen en MHC-II      3</vt:lpstr>
      <vt:lpstr>21.5.7. T-helpercellen en MHC-II      4</vt:lpstr>
      <vt:lpstr>21.5.7. T-helpercellen en MHC-II      5 schematische werking          </vt:lpstr>
      <vt:lpstr>21.5.7      BIOPLEK  VOOR HERHALING  MHC-II moleculen </vt:lpstr>
      <vt:lpstr>21.5.8. Activering van de B-cellen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21.5  Derde afweerlinie 1</dc:title>
  <dc:creator>hrm</dc:creator>
  <cp:lastModifiedBy>hrm</cp:lastModifiedBy>
  <cp:revision>1</cp:revision>
  <dcterms:created xsi:type="dcterms:W3CDTF">2014-12-11T09:46:36Z</dcterms:created>
  <dcterms:modified xsi:type="dcterms:W3CDTF">2014-12-11T09:48:22Z</dcterms:modified>
</cp:coreProperties>
</file>